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87" r:id="rId11"/>
    <p:sldId id="265" r:id="rId12"/>
    <p:sldId id="288" r:id="rId13"/>
    <p:sldId id="266" r:id="rId14"/>
    <p:sldId id="267" r:id="rId15"/>
    <p:sldId id="268" r:id="rId16"/>
    <p:sldId id="269" r:id="rId17"/>
    <p:sldId id="289" r:id="rId18"/>
    <p:sldId id="270" r:id="rId19"/>
    <p:sldId id="271" r:id="rId20"/>
    <p:sldId id="272" r:id="rId21"/>
    <p:sldId id="273" r:id="rId22"/>
    <p:sldId id="274" r:id="rId23"/>
    <p:sldId id="275" r:id="rId24"/>
    <p:sldId id="276" r:id="rId25"/>
    <p:sldId id="277" r:id="rId26"/>
    <p:sldId id="278" r:id="rId27"/>
    <p:sldId id="279" r:id="rId28"/>
    <p:sldId id="280" r:id="rId29"/>
    <p:sldId id="290" r:id="rId30"/>
    <p:sldId id="281" r:id="rId31"/>
    <p:sldId id="291" r:id="rId32"/>
    <p:sldId id="282" r:id="rId33"/>
    <p:sldId id="283" r:id="rId34"/>
    <p:sldId id="284" r:id="rId35"/>
    <p:sldId id="285" r:id="rId36"/>
    <p:sldId id="286" r:id="rId37"/>
  </p:sldIdLst>
  <p:sldSz cx="9144000" cy="5143500" type="screen16x9"/>
  <p:notesSz cx="6858000" cy="9144000"/>
  <p:embeddedFontLst>
    <p:embeddedFont>
      <p:font typeface="Economica" panose="020B0604020202020204" charset="0"/>
      <p:regular r:id="rId39"/>
      <p:bold r:id="rId40"/>
      <p:italic r:id="rId41"/>
      <p:boldItalic r:id="rId42"/>
    </p:embeddedFont>
    <p:embeddedFont>
      <p:font typeface="Open Sans" panose="020B060402020202020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8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96" autoAdjust="0"/>
  </p:normalViewPr>
  <p:slideViewPr>
    <p:cSldViewPr snapToGrid="0">
      <p:cViewPr varScale="1">
        <p:scale>
          <a:sx n="80" d="100"/>
          <a:sy n="80" d="100"/>
        </p:scale>
        <p:origin x="16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EB8AD-DED9-43B8-B415-2151DF37EAAD}" type="doc">
      <dgm:prSet loTypeId="urn:microsoft.com/office/officeart/2005/8/layout/pyramid1" loCatId="pyramid" qsTypeId="urn:microsoft.com/office/officeart/2005/8/quickstyle/simple1" qsCatId="simple" csTypeId="urn:microsoft.com/office/officeart/2005/8/colors/colorful5" csCatId="colorful" phldr="1"/>
      <dgm:spPr/>
    </dgm:pt>
    <dgm:pt modelId="{0609902C-BCA5-4263-8254-1C64774FFB1C}">
      <dgm:prSet phldrT="[Text]"/>
      <dgm:spPr/>
      <dgm:t>
        <a:bodyPr/>
        <a:lstStyle/>
        <a:p>
          <a:r>
            <a:rPr lang="en-GB" dirty="0" smtClean="0">
              <a:solidFill>
                <a:schemeClr val="bg1"/>
              </a:solidFill>
            </a:rPr>
            <a:t/>
          </a:r>
          <a:br>
            <a:rPr lang="en-GB" dirty="0" smtClean="0">
              <a:solidFill>
                <a:schemeClr val="bg1"/>
              </a:solidFill>
            </a:rPr>
          </a:br>
          <a:r>
            <a:rPr lang="en-GB" dirty="0" smtClean="0">
              <a:solidFill>
                <a:schemeClr val="bg1"/>
              </a:solidFill>
            </a:rPr>
            <a:t>Early </a:t>
          </a:r>
          <a:br>
            <a:rPr lang="en-GB" dirty="0" smtClean="0">
              <a:solidFill>
                <a:schemeClr val="bg1"/>
              </a:solidFill>
            </a:rPr>
          </a:br>
          <a:r>
            <a:rPr lang="en-GB" dirty="0" smtClean="0">
              <a:solidFill>
                <a:schemeClr val="bg1"/>
              </a:solidFill>
            </a:rPr>
            <a:t>death</a:t>
          </a:r>
          <a:endParaRPr lang="en-GB" dirty="0">
            <a:solidFill>
              <a:schemeClr val="bg1"/>
            </a:solidFill>
          </a:endParaRPr>
        </a:p>
      </dgm:t>
    </dgm:pt>
    <dgm:pt modelId="{73D9FA6D-E9B5-41FB-82B9-034D6D178145}" type="parTrans" cxnId="{DB87F023-4D23-46F7-A08A-0756B0DFC950}">
      <dgm:prSet/>
      <dgm:spPr/>
      <dgm:t>
        <a:bodyPr/>
        <a:lstStyle/>
        <a:p>
          <a:endParaRPr lang="en-GB"/>
        </a:p>
      </dgm:t>
    </dgm:pt>
    <dgm:pt modelId="{CBF767F8-6E9C-4F71-B274-52DA90132EFE}" type="sibTrans" cxnId="{DB87F023-4D23-46F7-A08A-0756B0DFC950}">
      <dgm:prSet/>
      <dgm:spPr/>
      <dgm:t>
        <a:bodyPr/>
        <a:lstStyle/>
        <a:p>
          <a:endParaRPr lang="en-GB"/>
        </a:p>
      </dgm:t>
    </dgm:pt>
    <dgm:pt modelId="{B40F6486-3351-4021-97EB-909CC19F2003}">
      <dgm:prSet phldrT="[Text]"/>
      <dgm:spPr/>
      <dgm:t>
        <a:bodyPr/>
        <a:lstStyle/>
        <a:p>
          <a:r>
            <a:rPr lang="en-GB" dirty="0" smtClean="0">
              <a:solidFill>
                <a:schemeClr val="bg1"/>
              </a:solidFill>
            </a:rPr>
            <a:t>Social, emotional and cognitive impairment</a:t>
          </a:r>
          <a:endParaRPr lang="en-GB" dirty="0">
            <a:solidFill>
              <a:schemeClr val="bg1"/>
            </a:solidFill>
          </a:endParaRPr>
        </a:p>
      </dgm:t>
    </dgm:pt>
    <dgm:pt modelId="{04C13E4D-1D1C-4CD4-A2D9-D9013EC33A2C}" type="parTrans" cxnId="{77527D34-88E1-4567-BEF6-79470BF5C5EE}">
      <dgm:prSet/>
      <dgm:spPr/>
      <dgm:t>
        <a:bodyPr/>
        <a:lstStyle/>
        <a:p>
          <a:endParaRPr lang="en-GB"/>
        </a:p>
      </dgm:t>
    </dgm:pt>
    <dgm:pt modelId="{1EEA8E99-DED1-467C-809F-98765E4209AE}" type="sibTrans" cxnId="{77527D34-88E1-4567-BEF6-79470BF5C5EE}">
      <dgm:prSet/>
      <dgm:spPr/>
      <dgm:t>
        <a:bodyPr/>
        <a:lstStyle/>
        <a:p>
          <a:endParaRPr lang="en-GB"/>
        </a:p>
      </dgm:t>
    </dgm:pt>
    <dgm:pt modelId="{175062CF-8E89-4DD2-A610-FEB240C75F49}">
      <dgm:prSet phldrT="[Text]"/>
      <dgm:spPr/>
      <dgm:t>
        <a:bodyPr/>
        <a:lstStyle/>
        <a:p>
          <a:r>
            <a:rPr lang="en-GB" dirty="0" smtClean="0">
              <a:solidFill>
                <a:schemeClr val="bg1"/>
              </a:solidFill>
            </a:rPr>
            <a:t>Adverse Childhood Experiences</a:t>
          </a:r>
          <a:endParaRPr lang="en-GB" dirty="0">
            <a:solidFill>
              <a:schemeClr val="bg1"/>
            </a:solidFill>
          </a:endParaRPr>
        </a:p>
      </dgm:t>
    </dgm:pt>
    <dgm:pt modelId="{BCAEB7CA-4518-43EB-8124-065054668EBE}" type="parTrans" cxnId="{54448489-28F7-454E-B483-24CDE4143B96}">
      <dgm:prSet/>
      <dgm:spPr/>
      <dgm:t>
        <a:bodyPr/>
        <a:lstStyle/>
        <a:p>
          <a:endParaRPr lang="en-GB"/>
        </a:p>
      </dgm:t>
    </dgm:pt>
    <dgm:pt modelId="{B8026926-646F-4F15-8D8B-88DEE70ADC19}" type="sibTrans" cxnId="{54448489-28F7-454E-B483-24CDE4143B96}">
      <dgm:prSet/>
      <dgm:spPr/>
      <dgm:t>
        <a:bodyPr/>
        <a:lstStyle/>
        <a:p>
          <a:endParaRPr lang="en-GB"/>
        </a:p>
      </dgm:t>
    </dgm:pt>
    <dgm:pt modelId="{F58D2233-F8E5-4713-B87B-0C215E17F6FA}">
      <dgm:prSet phldrT="[Text]"/>
      <dgm:spPr/>
      <dgm:t>
        <a:bodyPr/>
        <a:lstStyle/>
        <a:p>
          <a:r>
            <a:rPr lang="en-GB" dirty="0" smtClean="0">
              <a:solidFill>
                <a:schemeClr val="bg1"/>
              </a:solidFill>
            </a:rPr>
            <a:t>Disease, disability or social problems</a:t>
          </a:r>
          <a:endParaRPr lang="en-GB" dirty="0">
            <a:solidFill>
              <a:schemeClr val="bg1"/>
            </a:solidFill>
          </a:endParaRPr>
        </a:p>
      </dgm:t>
    </dgm:pt>
    <dgm:pt modelId="{32CD8CF6-2E06-42DF-9065-C14FCB20C101}" type="parTrans" cxnId="{DE3C3540-04F4-4D7E-9585-44919AB75066}">
      <dgm:prSet/>
      <dgm:spPr/>
      <dgm:t>
        <a:bodyPr/>
        <a:lstStyle/>
        <a:p>
          <a:endParaRPr lang="en-GB"/>
        </a:p>
      </dgm:t>
    </dgm:pt>
    <dgm:pt modelId="{8DEE4F3B-13C7-4C38-915E-22318FAC8DD3}" type="sibTrans" cxnId="{DE3C3540-04F4-4D7E-9585-44919AB75066}">
      <dgm:prSet/>
      <dgm:spPr/>
      <dgm:t>
        <a:bodyPr/>
        <a:lstStyle/>
        <a:p>
          <a:endParaRPr lang="en-GB"/>
        </a:p>
      </dgm:t>
    </dgm:pt>
    <dgm:pt modelId="{CBCE1B76-49B3-4713-92CB-FF93A6C0FF3B}">
      <dgm:prSet phldrT="[Text]"/>
      <dgm:spPr/>
      <dgm:t>
        <a:bodyPr/>
        <a:lstStyle/>
        <a:p>
          <a:r>
            <a:rPr lang="en-GB" dirty="0" smtClean="0">
              <a:solidFill>
                <a:schemeClr val="bg1"/>
              </a:solidFill>
            </a:rPr>
            <a:t>Adoption of health-risk behaviours</a:t>
          </a:r>
          <a:endParaRPr lang="en-GB" dirty="0">
            <a:solidFill>
              <a:schemeClr val="bg1"/>
            </a:solidFill>
          </a:endParaRPr>
        </a:p>
      </dgm:t>
    </dgm:pt>
    <dgm:pt modelId="{8354C98A-A067-44DB-870A-665CFEA53A53}" type="parTrans" cxnId="{4DF05C5D-FB19-4B28-B2EA-20DE9F743124}">
      <dgm:prSet/>
      <dgm:spPr/>
      <dgm:t>
        <a:bodyPr/>
        <a:lstStyle/>
        <a:p>
          <a:endParaRPr lang="en-GB"/>
        </a:p>
      </dgm:t>
    </dgm:pt>
    <dgm:pt modelId="{3A6BEB0F-D9DA-45EC-9ACD-CD7907F0280A}" type="sibTrans" cxnId="{4DF05C5D-FB19-4B28-B2EA-20DE9F743124}">
      <dgm:prSet/>
      <dgm:spPr/>
      <dgm:t>
        <a:bodyPr/>
        <a:lstStyle/>
        <a:p>
          <a:endParaRPr lang="en-GB"/>
        </a:p>
      </dgm:t>
    </dgm:pt>
    <dgm:pt modelId="{3EDAA683-9B9C-4E7C-851B-7524688A4748}" type="pres">
      <dgm:prSet presAssocID="{1E9EB8AD-DED9-43B8-B415-2151DF37EAAD}" presName="Name0" presStyleCnt="0">
        <dgm:presLayoutVars>
          <dgm:dir/>
          <dgm:animLvl val="lvl"/>
          <dgm:resizeHandles val="exact"/>
        </dgm:presLayoutVars>
      </dgm:prSet>
      <dgm:spPr/>
    </dgm:pt>
    <dgm:pt modelId="{337D72B9-D836-482E-B1F5-18B41ED39FEF}" type="pres">
      <dgm:prSet presAssocID="{0609902C-BCA5-4263-8254-1C64774FFB1C}" presName="Name8" presStyleCnt="0"/>
      <dgm:spPr/>
    </dgm:pt>
    <dgm:pt modelId="{7A1BCE42-1061-4ECE-BE34-0807BDDA7D5A}" type="pres">
      <dgm:prSet presAssocID="{0609902C-BCA5-4263-8254-1C64774FFB1C}" presName="level" presStyleLbl="node1" presStyleIdx="0" presStyleCnt="5" custLinFactNeighborY="2450">
        <dgm:presLayoutVars>
          <dgm:chMax val="1"/>
          <dgm:bulletEnabled val="1"/>
        </dgm:presLayoutVars>
      </dgm:prSet>
      <dgm:spPr/>
      <dgm:t>
        <a:bodyPr/>
        <a:lstStyle/>
        <a:p>
          <a:endParaRPr lang="en-GB"/>
        </a:p>
      </dgm:t>
    </dgm:pt>
    <dgm:pt modelId="{13F41B20-F3C4-4EAC-AAF5-611FDB1CD5DD}" type="pres">
      <dgm:prSet presAssocID="{0609902C-BCA5-4263-8254-1C64774FFB1C}" presName="levelTx" presStyleLbl="revTx" presStyleIdx="0" presStyleCnt="0">
        <dgm:presLayoutVars>
          <dgm:chMax val="1"/>
          <dgm:bulletEnabled val="1"/>
        </dgm:presLayoutVars>
      </dgm:prSet>
      <dgm:spPr/>
      <dgm:t>
        <a:bodyPr/>
        <a:lstStyle/>
        <a:p>
          <a:endParaRPr lang="en-GB"/>
        </a:p>
      </dgm:t>
    </dgm:pt>
    <dgm:pt modelId="{F1C46B87-0683-4327-B7FA-9013D86F5B62}" type="pres">
      <dgm:prSet presAssocID="{F58D2233-F8E5-4713-B87B-0C215E17F6FA}" presName="Name8" presStyleCnt="0"/>
      <dgm:spPr/>
    </dgm:pt>
    <dgm:pt modelId="{EABDF16C-933D-48C2-8D68-CE2CF6FC3A0B}" type="pres">
      <dgm:prSet presAssocID="{F58D2233-F8E5-4713-B87B-0C215E17F6FA}" presName="level" presStyleLbl="node1" presStyleIdx="1" presStyleCnt="5">
        <dgm:presLayoutVars>
          <dgm:chMax val="1"/>
          <dgm:bulletEnabled val="1"/>
        </dgm:presLayoutVars>
      </dgm:prSet>
      <dgm:spPr/>
      <dgm:t>
        <a:bodyPr/>
        <a:lstStyle/>
        <a:p>
          <a:endParaRPr lang="en-GB"/>
        </a:p>
      </dgm:t>
    </dgm:pt>
    <dgm:pt modelId="{49D69B66-10C9-416A-8228-FE84C370687B}" type="pres">
      <dgm:prSet presAssocID="{F58D2233-F8E5-4713-B87B-0C215E17F6FA}" presName="levelTx" presStyleLbl="revTx" presStyleIdx="0" presStyleCnt="0">
        <dgm:presLayoutVars>
          <dgm:chMax val="1"/>
          <dgm:bulletEnabled val="1"/>
        </dgm:presLayoutVars>
      </dgm:prSet>
      <dgm:spPr/>
      <dgm:t>
        <a:bodyPr/>
        <a:lstStyle/>
        <a:p>
          <a:endParaRPr lang="en-GB"/>
        </a:p>
      </dgm:t>
    </dgm:pt>
    <dgm:pt modelId="{566FB4C2-1365-45C3-93AA-C57B8A497758}" type="pres">
      <dgm:prSet presAssocID="{CBCE1B76-49B3-4713-92CB-FF93A6C0FF3B}" presName="Name8" presStyleCnt="0"/>
      <dgm:spPr/>
    </dgm:pt>
    <dgm:pt modelId="{38CE0E58-8CD3-483C-B47B-3EF3F17E5760}" type="pres">
      <dgm:prSet presAssocID="{CBCE1B76-49B3-4713-92CB-FF93A6C0FF3B}" presName="level" presStyleLbl="node1" presStyleIdx="2" presStyleCnt="5">
        <dgm:presLayoutVars>
          <dgm:chMax val="1"/>
          <dgm:bulletEnabled val="1"/>
        </dgm:presLayoutVars>
      </dgm:prSet>
      <dgm:spPr/>
      <dgm:t>
        <a:bodyPr/>
        <a:lstStyle/>
        <a:p>
          <a:endParaRPr lang="en-GB"/>
        </a:p>
      </dgm:t>
    </dgm:pt>
    <dgm:pt modelId="{5F613669-C316-452F-AC44-90F9C2DD0825}" type="pres">
      <dgm:prSet presAssocID="{CBCE1B76-49B3-4713-92CB-FF93A6C0FF3B}" presName="levelTx" presStyleLbl="revTx" presStyleIdx="0" presStyleCnt="0">
        <dgm:presLayoutVars>
          <dgm:chMax val="1"/>
          <dgm:bulletEnabled val="1"/>
        </dgm:presLayoutVars>
      </dgm:prSet>
      <dgm:spPr/>
      <dgm:t>
        <a:bodyPr/>
        <a:lstStyle/>
        <a:p>
          <a:endParaRPr lang="en-GB"/>
        </a:p>
      </dgm:t>
    </dgm:pt>
    <dgm:pt modelId="{CDB77EAD-CC4D-430A-974D-FE2CAC7E290B}" type="pres">
      <dgm:prSet presAssocID="{B40F6486-3351-4021-97EB-909CC19F2003}" presName="Name8" presStyleCnt="0"/>
      <dgm:spPr/>
    </dgm:pt>
    <dgm:pt modelId="{B370F7C1-E128-438F-8DB0-AB771C2B1894}" type="pres">
      <dgm:prSet presAssocID="{B40F6486-3351-4021-97EB-909CC19F2003}" presName="level" presStyleLbl="node1" presStyleIdx="3" presStyleCnt="5">
        <dgm:presLayoutVars>
          <dgm:chMax val="1"/>
          <dgm:bulletEnabled val="1"/>
        </dgm:presLayoutVars>
      </dgm:prSet>
      <dgm:spPr/>
      <dgm:t>
        <a:bodyPr/>
        <a:lstStyle/>
        <a:p>
          <a:endParaRPr lang="en-GB"/>
        </a:p>
      </dgm:t>
    </dgm:pt>
    <dgm:pt modelId="{A2950145-AD55-41D7-8E70-903485AE970F}" type="pres">
      <dgm:prSet presAssocID="{B40F6486-3351-4021-97EB-909CC19F2003}" presName="levelTx" presStyleLbl="revTx" presStyleIdx="0" presStyleCnt="0">
        <dgm:presLayoutVars>
          <dgm:chMax val="1"/>
          <dgm:bulletEnabled val="1"/>
        </dgm:presLayoutVars>
      </dgm:prSet>
      <dgm:spPr/>
      <dgm:t>
        <a:bodyPr/>
        <a:lstStyle/>
        <a:p>
          <a:endParaRPr lang="en-GB"/>
        </a:p>
      </dgm:t>
    </dgm:pt>
    <dgm:pt modelId="{72B049F5-3D99-4F4C-99A6-1E4AD1ADC0BC}" type="pres">
      <dgm:prSet presAssocID="{175062CF-8E89-4DD2-A610-FEB240C75F49}" presName="Name8" presStyleCnt="0"/>
      <dgm:spPr/>
    </dgm:pt>
    <dgm:pt modelId="{B1CED4C9-DFD2-4C4F-82D4-EB1E1127926C}" type="pres">
      <dgm:prSet presAssocID="{175062CF-8E89-4DD2-A610-FEB240C75F49}" presName="level" presStyleLbl="node1" presStyleIdx="4" presStyleCnt="5">
        <dgm:presLayoutVars>
          <dgm:chMax val="1"/>
          <dgm:bulletEnabled val="1"/>
        </dgm:presLayoutVars>
      </dgm:prSet>
      <dgm:spPr/>
      <dgm:t>
        <a:bodyPr/>
        <a:lstStyle/>
        <a:p>
          <a:endParaRPr lang="en-GB"/>
        </a:p>
      </dgm:t>
    </dgm:pt>
    <dgm:pt modelId="{585738C1-B54A-4E52-BC27-43656593FB5C}" type="pres">
      <dgm:prSet presAssocID="{175062CF-8E89-4DD2-A610-FEB240C75F49}" presName="levelTx" presStyleLbl="revTx" presStyleIdx="0" presStyleCnt="0">
        <dgm:presLayoutVars>
          <dgm:chMax val="1"/>
          <dgm:bulletEnabled val="1"/>
        </dgm:presLayoutVars>
      </dgm:prSet>
      <dgm:spPr/>
      <dgm:t>
        <a:bodyPr/>
        <a:lstStyle/>
        <a:p>
          <a:endParaRPr lang="en-GB"/>
        </a:p>
      </dgm:t>
    </dgm:pt>
  </dgm:ptLst>
  <dgm:cxnLst>
    <dgm:cxn modelId="{B4993A80-FAB8-4C04-95AA-9E8953FC6D56}" type="presOf" srcId="{0609902C-BCA5-4263-8254-1C64774FFB1C}" destId="{7A1BCE42-1061-4ECE-BE34-0807BDDA7D5A}" srcOrd="0" destOrd="0" presId="urn:microsoft.com/office/officeart/2005/8/layout/pyramid1"/>
    <dgm:cxn modelId="{6C677077-AADA-4ABF-9421-C055DDB6854B}" type="presOf" srcId="{0609902C-BCA5-4263-8254-1C64774FFB1C}" destId="{13F41B20-F3C4-4EAC-AAF5-611FDB1CD5DD}" srcOrd="1" destOrd="0" presId="urn:microsoft.com/office/officeart/2005/8/layout/pyramid1"/>
    <dgm:cxn modelId="{B1B3F827-24A0-4414-B3EA-65E6D9BE9092}" type="presOf" srcId="{1E9EB8AD-DED9-43B8-B415-2151DF37EAAD}" destId="{3EDAA683-9B9C-4E7C-851B-7524688A4748}" srcOrd="0" destOrd="0" presId="urn:microsoft.com/office/officeart/2005/8/layout/pyramid1"/>
    <dgm:cxn modelId="{0BA1E172-62D5-4047-B4CF-3EC119E2A492}" type="presOf" srcId="{175062CF-8E89-4DD2-A610-FEB240C75F49}" destId="{585738C1-B54A-4E52-BC27-43656593FB5C}" srcOrd="1" destOrd="0" presId="urn:microsoft.com/office/officeart/2005/8/layout/pyramid1"/>
    <dgm:cxn modelId="{D34C5CF1-E56D-45AC-8453-79700109B6E0}" type="presOf" srcId="{175062CF-8E89-4DD2-A610-FEB240C75F49}" destId="{B1CED4C9-DFD2-4C4F-82D4-EB1E1127926C}" srcOrd="0" destOrd="0" presId="urn:microsoft.com/office/officeart/2005/8/layout/pyramid1"/>
    <dgm:cxn modelId="{DE3C3540-04F4-4D7E-9585-44919AB75066}" srcId="{1E9EB8AD-DED9-43B8-B415-2151DF37EAAD}" destId="{F58D2233-F8E5-4713-B87B-0C215E17F6FA}" srcOrd="1" destOrd="0" parTransId="{32CD8CF6-2E06-42DF-9065-C14FCB20C101}" sibTransId="{8DEE4F3B-13C7-4C38-915E-22318FAC8DD3}"/>
    <dgm:cxn modelId="{DB87F023-4D23-46F7-A08A-0756B0DFC950}" srcId="{1E9EB8AD-DED9-43B8-B415-2151DF37EAAD}" destId="{0609902C-BCA5-4263-8254-1C64774FFB1C}" srcOrd="0" destOrd="0" parTransId="{73D9FA6D-E9B5-41FB-82B9-034D6D178145}" sibTransId="{CBF767F8-6E9C-4F71-B274-52DA90132EFE}"/>
    <dgm:cxn modelId="{26D8DE01-0750-44D0-8E4C-5B74140A2F73}" type="presOf" srcId="{F58D2233-F8E5-4713-B87B-0C215E17F6FA}" destId="{EABDF16C-933D-48C2-8D68-CE2CF6FC3A0B}" srcOrd="0" destOrd="0" presId="urn:microsoft.com/office/officeart/2005/8/layout/pyramid1"/>
    <dgm:cxn modelId="{54448489-28F7-454E-B483-24CDE4143B96}" srcId="{1E9EB8AD-DED9-43B8-B415-2151DF37EAAD}" destId="{175062CF-8E89-4DD2-A610-FEB240C75F49}" srcOrd="4" destOrd="0" parTransId="{BCAEB7CA-4518-43EB-8124-065054668EBE}" sibTransId="{B8026926-646F-4F15-8D8B-88DEE70ADC19}"/>
    <dgm:cxn modelId="{83407BD4-86D5-4E3E-8ED6-F58CBAA32CEA}" type="presOf" srcId="{F58D2233-F8E5-4713-B87B-0C215E17F6FA}" destId="{49D69B66-10C9-416A-8228-FE84C370687B}" srcOrd="1" destOrd="0" presId="urn:microsoft.com/office/officeart/2005/8/layout/pyramid1"/>
    <dgm:cxn modelId="{89C6F6BA-9D9C-45B6-B266-097253EF23AA}" type="presOf" srcId="{CBCE1B76-49B3-4713-92CB-FF93A6C0FF3B}" destId="{38CE0E58-8CD3-483C-B47B-3EF3F17E5760}" srcOrd="0" destOrd="0" presId="urn:microsoft.com/office/officeart/2005/8/layout/pyramid1"/>
    <dgm:cxn modelId="{84199704-005F-4D22-956F-69433BF3E731}" type="presOf" srcId="{CBCE1B76-49B3-4713-92CB-FF93A6C0FF3B}" destId="{5F613669-C316-452F-AC44-90F9C2DD0825}" srcOrd="1" destOrd="0" presId="urn:microsoft.com/office/officeart/2005/8/layout/pyramid1"/>
    <dgm:cxn modelId="{230DEA58-9B9C-4E00-BD2D-A8C4DBCCA2E4}" type="presOf" srcId="{B40F6486-3351-4021-97EB-909CC19F2003}" destId="{A2950145-AD55-41D7-8E70-903485AE970F}" srcOrd="1" destOrd="0" presId="urn:microsoft.com/office/officeart/2005/8/layout/pyramid1"/>
    <dgm:cxn modelId="{77527D34-88E1-4567-BEF6-79470BF5C5EE}" srcId="{1E9EB8AD-DED9-43B8-B415-2151DF37EAAD}" destId="{B40F6486-3351-4021-97EB-909CC19F2003}" srcOrd="3" destOrd="0" parTransId="{04C13E4D-1D1C-4CD4-A2D9-D9013EC33A2C}" sibTransId="{1EEA8E99-DED1-467C-809F-98765E4209AE}"/>
    <dgm:cxn modelId="{764ADD35-0112-4280-B169-DA8F93AE8335}" type="presOf" srcId="{B40F6486-3351-4021-97EB-909CC19F2003}" destId="{B370F7C1-E128-438F-8DB0-AB771C2B1894}" srcOrd="0" destOrd="0" presId="urn:microsoft.com/office/officeart/2005/8/layout/pyramid1"/>
    <dgm:cxn modelId="{4DF05C5D-FB19-4B28-B2EA-20DE9F743124}" srcId="{1E9EB8AD-DED9-43B8-B415-2151DF37EAAD}" destId="{CBCE1B76-49B3-4713-92CB-FF93A6C0FF3B}" srcOrd="2" destOrd="0" parTransId="{8354C98A-A067-44DB-870A-665CFEA53A53}" sibTransId="{3A6BEB0F-D9DA-45EC-9ACD-CD7907F0280A}"/>
    <dgm:cxn modelId="{4B5388E0-B5AA-4CEF-833D-C05E0883D754}" type="presParOf" srcId="{3EDAA683-9B9C-4E7C-851B-7524688A4748}" destId="{337D72B9-D836-482E-B1F5-18B41ED39FEF}" srcOrd="0" destOrd="0" presId="urn:microsoft.com/office/officeart/2005/8/layout/pyramid1"/>
    <dgm:cxn modelId="{31661443-D3B5-4773-94F7-C5BCDA7416E7}" type="presParOf" srcId="{337D72B9-D836-482E-B1F5-18B41ED39FEF}" destId="{7A1BCE42-1061-4ECE-BE34-0807BDDA7D5A}" srcOrd="0" destOrd="0" presId="urn:microsoft.com/office/officeart/2005/8/layout/pyramid1"/>
    <dgm:cxn modelId="{5E374452-732D-4640-B4E2-BDD9B02E956A}" type="presParOf" srcId="{337D72B9-D836-482E-B1F5-18B41ED39FEF}" destId="{13F41B20-F3C4-4EAC-AAF5-611FDB1CD5DD}" srcOrd="1" destOrd="0" presId="urn:microsoft.com/office/officeart/2005/8/layout/pyramid1"/>
    <dgm:cxn modelId="{25BB10E5-A6E9-402D-9FBF-53542CF1444D}" type="presParOf" srcId="{3EDAA683-9B9C-4E7C-851B-7524688A4748}" destId="{F1C46B87-0683-4327-B7FA-9013D86F5B62}" srcOrd="1" destOrd="0" presId="urn:microsoft.com/office/officeart/2005/8/layout/pyramid1"/>
    <dgm:cxn modelId="{59B153FA-CA75-4893-BDF0-31AA405D9B0E}" type="presParOf" srcId="{F1C46B87-0683-4327-B7FA-9013D86F5B62}" destId="{EABDF16C-933D-48C2-8D68-CE2CF6FC3A0B}" srcOrd="0" destOrd="0" presId="urn:microsoft.com/office/officeart/2005/8/layout/pyramid1"/>
    <dgm:cxn modelId="{138EAF07-6CB0-4A65-B813-1037CAA07CE8}" type="presParOf" srcId="{F1C46B87-0683-4327-B7FA-9013D86F5B62}" destId="{49D69B66-10C9-416A-8228-FE84C370687B}" srcOrd="1" destOrd="0" presId="urn:microsoft.com/office/officeart/2005/8/layout/pyramid1"/>
    <dgm:cxn modelId="{C9C9EFB0-AE87-4392-B6EA-5C391FA421D6}" type="presParOf" srcId="{3EDAA683-9B9C-4E7C-851B-7524688A4748}" destId="{566FB4C2-1365-45C3-93AA-C57B8A497758}" srcOrd="2" destOrd="0" presId="urn:microsoft.com/office/officeart/2005/8/layout/pyramid1"/>
    <dgm:cxn modelId="{77304F3A-A8B1-42EA-8CE6-D87D3684836C}" type="presParOf" srcId="{566FB4C2-1365-45C3-93AA-C57B8A497758}" destId="{38CE0E58-8CD3-483C-B47B-3EF3F17E5760}" srcOrd="0" destOrd="0" presId="urn:microsoft.com/office/officeart/2005/8/layout/pyramid1"/>
    <dgm:cxn modelId="{7F63E59F-9963-4920-B4D8-7A01148C2765}" type="presParOf" srcId="{566FB4C2-1365-45C3-93AA-C57B8A497758}" destId="{5F613669-C316-452F-AC44-90F9C2DD0825}" srcOrd="1" destOrd="0" presId="urn:microsoft.com/office/officeart/2005/8/layout/pyramid1"/>
    <dgm:cxn modelId="{58C8E763-EFA3-4E9A-828C-A7002EF4842E}" type="presParOf" srcId="{3EDAA683-9B9C-4E7C-851B-7524688A4748}" destId="{CDB77EAD-CC4D-430A-974D-FE2CAC7E290B}" srcOrd="3" destOrd="0" presId="urn:microsoft.com/office/officeart/2005/8/layout/pyramid1"/>
    <dgm:cxn modelId="{B48D2963-C83C-4687-BFCD-7E13459114C9}" type="presParOf" srcId="{CDB77EAD-CC4D-430A-974D-FE2CAC7E290B}" destId="{B370F7C1-E128-438F-8DB0-AB771C2B1894}" srcOrd="0" destOrd="0" presId="urn:microsoft.com/office/officeart/2005/8/layout/pyramid1"/>
    <dgm:cxn modelId="{64FA4936-5803-4AA9-A0BC-0CF7631CD29C}" type="presParOf" srcId="{CDB77EAD-CC4D-430A-974D-FE2CAC7E290B}" destId="{A2950145-AD55-41D7-8E70-903485AE970F}" srcOrd="1" destOrd="0" presId="urn:microsoft.com/office/officeart/2005/8/layout/pyramid1"/>
    <dgm:cxn modelId="{EE49106E-EE4A-443E-A4DA-65985617C6A3}" type="presParOf" srcId="{3EDAA683-9B9C-4E7C-851B-7524688A4748}" destId="{72B049F5-3D99-4F4C-99A6-1E4AD1ADC0BC}" srcOrd="4" destOrd="0" presId="urn:microsoft.com/office/officeart/2005/8/layout/pyramid1"/>
    <dgm:cxn modelId="{921FE787-BB3A-45E0-87FC-710FB9F3752F}" type="presParOf" srcId="{72B049F5-3D99-4F4C-99A6-1E4AD1ADC0BC}" destId="{B1CED4C9-DFD2-4C4F-82D4-EB1E1127926C}" srcOrd="0" destOrd="0" presId="urn:microsoft.com/office/officeart/2005/8/layout/pyramid1"/>
    <dgm:cxn modelId="{B56000B0-8F10-4B15-B00A-3DCC2C0230E1}" type="presParOf" srcId="{72B049F5-3D99-4F4C-99A6-1E4AD1ADC0BC}" destId="{585738C1-B54A-4E52-BC27-43656593FB5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082856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Thank you</a:t>
            </a:r>
          </a:p>
          <a:p>
            <a:pPr lvl="0">
              <a:spcBef>
                <a:spcPts val="0"/>
              </a:spcBef>
              <a:buNone/>
            </a:pPr>
            <a:endParaRPr dirty="0"/>
          </a:p>
          <a:p>
            <a:pPr lvl="0">
              <a:spcBef>
                <a:spcPts val="0"/>
              </a:spcBef>
              <a:buNone/>
            </a:pPr>
            <a:r>
              <a:rPr lang="en-GB" dirty="0"/>
              <a:t>I’m here to talk to you about research I did as part of my Clore Social Fellowship in 2016 which looked at the impact of witnessing a home raid by the police on the children and the siblings of offenders in England.</a:t>
            </a:r>
          </a:p>
          <a:p>
            <a:pPr lvl="0">
              <a:spcBef>
                <a:spcPts val="0"/>
              </a:spcBef>
              <a:buNone/>
            </a:pPr>
            <a:endParaRPr dirty="0"/>
          </a:p>
          <a:p>
            <a:pPr lvl="0">
              <a:spcBef>
                <a:spcPts val="0"/>
              </a:spcBef>
              <a:buNone/>
            </a:pPr>
            <a:r>
              <a:rPr lang="en-GB" dirty="0"/>
              <a:t>Describe what </a:t>
            </a:r>
            <a:r>
              <a:rPr lang="en-GB" dirty="0" err="1"/>
              <a:t>i</a:t>
            </a:r>
            <a:r>
              <a:rPr lang="en-GB" dirty="0"/>
              <a:t> mean by a raid and why the police do it.</a:t>
            </a:r>
          </a:p>
          <a:p>
            <a:pPr lvl="0">
              <a:spcBef>
                <a:spcPts val="0"/>
              </a:spcBef>
              <a:buNone/>
            </a:pPr>
            <a:r>
              <a:rPr lang="en-GB" dirty="0"/>
              <a:t>I want to start by sharing with you a video recently made by Pact, which tells the story of one of the young people who took part in my research….</a:t>
            </a:r>
          </a:p>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99991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l" rtl="0">
              <a:lnSpc>
                <a:spcPct val="115000"/>
              </a:lnSpc>
              <a:spcBef>
                <a:spcPts val="0"/>
              </a:spcBef>
              <a:spcAft>
                <a:spcPts val="1600"/>
              </a:spcAft>
              <a:buClr>
                <a:schemeClr val="dk1"/>
              </a:buClr>
              <a:buSzPct val="100000"/>
              <a:buFont typeface="Arial"/>
              <a:buNone/>
            </a:pPr>
            <a:r>
              <a:rPr lang="en-GB" dirty="0" smtClean="0">
                <a:solidFill>
                  <a:schemeClr val="dk1"/>
                </a:solidFill>
              </a:rPr>
              <a:t>What does that mean? </a:t>
            </a:r>
          </a:p>
          <a:p>
            <a:pPr lvl="0" algn="l"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algn="l" rtl="0">
              <a:lnSpc>
                <a:spcPct val="115000"/>
              </a:lnSpc>
              <a:spcBef>
                <a:spcPts val="0"/>
              </a:spcBef>
              <a:spcAft>
                <a:spcPts val="1600"/>
              </a:spcAft>
              <a:buClr>
                <a:schemeClr val="dk1"/>
              </a:buClr>
              <a:buSzPct val="100000"/>
              <a:buFont typeface="Arial"/>
              <a:buNone/>
            </a:pPr>
            <a:r>
              <a:rPr lang="en-GB" dirty="0" smtClean="0">
                <a:solidFill>
                  <a:schemeClr val="dk1"/>
                </a:solidFill>
              </a:rPr>
              <a:t>Children that experience</a:t>
            </a:r>
            <a:r>
              <a:rPr lang="en-GB" baseline="0" dirty="0" smtClean="0">
                <a:solidFill>
                  <a:schemeClr val="dk1"/>
                </a:solidFill>
              </a:rPr>
              <a:t> ACE are then likely to go on to experience </a:t>
            </a:r>
          </a:p>
          <a:p>
            <a:pPr lvl="0" algn="l" rtl="0">
              <a:lnSpc>
                <a:spcPct val="115000"/>
              </a:lnSpc>
              <a:spcBef>
                <a:spcPts val="0"/>
              </a:spcBef>
              <a:spcAft>
                <a:spcPts val="1600"/>
              </a:spcAft>
              <a:buClr>
                <a:schemeClr val="dk1"/>
              </a:buClr>
              <a:buSzPct val="100000"/>
              <a:buFont typeface="Arial"/>
              <a:buNone/>
            </a:pPr>
            <a:endParaRPr lang="en-GB" baseline="0" dirty="0" smtClean="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r>
              <a:rPr lang="en-GB" dirty="0" smtClean="0">
                <a:solidFill>
                  <a:schemeClr val="bg1"/>
                </a:solidFill>
              </a:rPr>
              <a:t>Social, emotional and cognitive impairment</a:t>
            </a:r>
            <a:r>
              <a:rPr lang="en-GB" baseline="0" dirty="0" smtClean="0">
                <a:solidFill>
                  <a:schemeClr val="bg1"/>
                </a:solidFill>
              </a:rPr>
              <a:t> and to </a:t>
            </a:r>
            <a:r>
              <a:rPr lang="en-GB" dirty="0" smtClean="0">
                <a:solidFill>
                  <a:schemeClr val="bg1"/>
                </a:solidFill>
              </a:rPr>
              <a:t>Adopt</a:t>
            </a:r>
            <a:r>
              <a:rPr lang="en-GB" baseline="0" dirty="0" smtClean="0">
                <a:solidFill>
                  <a:schemeClr val="bg1"/>
                </a:solidFill>
              </a:rPr>
              <a:t> </a:t>
            </a:r>
            <a:r>
              <a:rPr lang="en-GB" dirty="0" smtClean="0">
                <a:solidFill>
                  <a:schemeClr val="bg1"/>
                </a:solidFill>
              </a:rPr>
              <a:t>health-risk behaviours</a:t>
            </a: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endParaRPr lang="en-GB" dirty="0" smtClean="0">
              <a:solidFill>
                <a:schemeClr val="bg1"/>
              </a:solidFill>
            </a:endParaRP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r>
              <a:rPr lang="en-GB" dirty="0" smtClean="0">
                <a:solidFill>
                  <a:schemeClr val="dk1"/>
                </a:solidFill>
              </a:rPr>
              <a:t>This</a:t>
            </a:r>
            <a:r>
              <a:rPr lang="en-GB" baseline="0" dirty="0" smtClean="0">
                <a:solidFill>
                  <a:schemeClr val="dk1"/>
                </a:solidFill>
              </a:rPr>
              <a:t> means increased </a:t>
            </a:r>
            <a:r>
              <a:rPr lang="en-GB" dirty="0" smtClean="0">
                <a:solidFill>
                  <a:schemeClr val="dk1"/>
                </a:solidFill>
              </a:rPr>
              <a:t>risk of mental health problems, difficulties with social relationships and </a:t>
            </a:r>
            <a:r>
              <a:rPr lang="en-GB" dirty="0" err="1" smtClean="0">
                <a:solidFill>
                  <a:schemeClr val="dk1"/>
                </a:solidFill>
              </a:rPr>
              <a:t>behavior</a:t>
            </a:r>
            <a:r>
              <a:rPr lang="en-GB" dirty="0" smtClean="0">
                <a:solidFill>
                  <a:schemeClr val="dk1"/>
                </a:solidFill>
              </a:rPr>
              <a:t>, physical illness, and poor school performance.”</a:t>
            </a: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endParaRPr lang="en-GB" dirty="0" smtClean="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r>
              <a:rPr lang="en-GB" dirty="0" smtClean="0">
                <a:solidFill>
                  <a:schemeClr val="dk1"/>
                </a:solidFill>
              </a:rPr>
              <a:t>But witnessing the arrest - and in particular the violent incident of a home raid - amplifies this trauma.</a:t>
            </a: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endParaRPr lang="en-GB" dirty="0" smtClean="0">
              <a:solidFill>
                <a:schemeClr val="bg1"/>
              </a:solidFill>
            </a:endParaRP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endParaRPr lang="en-GB" dirty="0" smtClean="0">
              <a:solidFill>
                <a:schemeClr val="bg1"/>
              </a:solidFill>
            </a:endParaRPr>
          </a:p>
          <a:p>
            <a:pPr lvl="0" algn="l" rtl="0">
              <a:lnSpc>
                <a:spcPct val="115000"/>
              </a:lnSpc>
              <a:spcBef>
                <a:spcPts val="0"/>
              </a:spcBef>
              <a:spcAft>
                <a:spcPts val="1600"/>
              </a:spcAft>
              <a:buClr>
                <a:schemeClr val="dk1"/>
              </a:buClr>
              <a:buSzPct val="100000"/>
              <a:buFont typeface="Arial"/>
              <a:buNone/>
            </a:pPr>
            <a:endParaRPr dirty="0">
              <a:solidFill>
                <a:schemeClr val="dk1"/>
              </a:solidFill>
            </a:endParaRPr>
          </a:p>
        </p:txBody>
      </p:sp>
    </p:spTree>
    <p:extLst>
      <p:ext uri="{BB962C8B-B14F-4D97-AF65-F5344CB8AC3E}">
        <p14:creationId xmlns:p14="http://schemas.microsoft.com/office/powerpoint/2010/main" val="182781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lnSpc>
                <a:spcPct val="115000"/>
              </a:lnSpc>
              <a:spcBef>
                <a:spcPts val="0"/>
              </a:spcBef>
              <a:spcAft>
                <a:spcPts val="1600"/>
              </a:spcAft>
              <a:buClr>
                <a:schemeClr val="dk1"/>
              </a:buClr>
              <a:buSzPct val="100000"/>
              <a:buFont typeface="Arial"/>
              <a:buNone/>
            </a:pPr>
            <a:r>
              <a:rPr lang="en-GB" dirty="0">
                <a:solidFill>
                  <a:schemeClr val="dk1"/>
                </a:solidFill>
              </a:rPr>
              <a:t>a study based in the USA found that children who witnessed an arrest of a household member were 57% more likely to have elevated post-traumatic stress symptoms compared to children who did  not witness an arrest</a:t>
            </a: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Indeed</a:t>
            </a:r>
            <a:r>
              <a:rPr lang="en-GB" dirty="0">
                <a:solidFill>
                  <a:schemeClr val="dk1"/>
                </a:solidFill>
              </a:rPr>
              <a:t>, as part of my research </a:t>
            </a:r>
            <a:r>
              <a:rPr lang="en-GB" dirty="0" err="1">
                <a:solidFill>
                  <a:schemeClr val="dk1"/>
                </a:solidFill>
              </a:rPr>
              <a:t>Childline</a:t>
            </a:r>
            <a:r>
              <a:rPr lang="en-GB" dirty="0">
                <a:solidFill>
                  <a:schemeClr val="dk1"/>
                </a:solidFill>
              </a:rPr>
              <a:t> analysed their calls from children where a home raid was specifically mentioned. </a:t>
            </a: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And </a:t>
            </a:r>
            <a:r>
              <a:rPr lang="en-GB" dirty="0">
                <a:solidFill>
                  <a:schemeClr val="dk1"/>
                </a:solidFill>
              </a:rPr>
              <a:t>one of the key things that emerged was </a:t>
            </a:r>
            <a:r>
              <a:rPr lang="en-GB" dirty="0" smtClean="0">
                <a:solidFill>
                  <a:schemeClr val="dk1"/>
                </a:solidFill>
              </a:rPr>
              <a:t>that </a:t>
            </a:r>
            <a:r>
              <a:rPr lang="en-GB" dirty="0">
                <a:solidFill>
                  <a:schemeClr val="dk1"/>
                </a:solidFill>
              </a:rPr>
              <a:t>some young people stated that they suffered stress and confusion when their homes were raided by the police. </a:t>
            </a: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Often </a:t>
            </a:r>
            <a:r>
              <a:rPr lang="en-GB" dirty="0">
                <a:solidFill>
                  <a:schemeClr val="dk1"/>
                </a:solidFill>
              </a:rPr>
              <a:t>young people didn’t fully understand why their homes were being raided which left them feeling confused and anxious. </a:t>
            </a:r>
          </a:p>
          <a:p>
            <a:pPr lvl="0" algn="ctr" rtl="0">
              <a:lnSpc>
                <a:spcPct val="115000"/>
              </a:lnSpc>
              <a:spcBef>
                <a:spcPts val="0"/>
              </a:spcBef>
              <a:spcAft>
                <a:spcPts val="1600"/>
              </a:spcAft>
              <a:buClr>
                <a:schemeClr val="dk1"/>
              </a:buClr>
              <a:buSzPct val="100000"/>
              <a:buFont typeface="Arial"/>
              <a:buNone/>
            </a:pPr>
            <a:endParaRPr dirty="0">
              <a:solidFill>
                <a:schemeClr val="dk1"/>
              </a:solidFill>
            </a:endParaRPr>
          </a:p>
          <a:p>
            <a:pPr lvl="0" algn="l" rtl="0">
              <a:lnSpc>
                <a:spcPct val="115000"/>
              </a:lnSpc>
              <a:spcBef>
                <a:spcPts val="0"/>
              </a:spcBef>
              <a:spcAft>
                <a:spcPts val="1600"/>
              </a:spcAft>
              <a:buClr>
                <a:schemeClr val="dk1"/>
              </a:buClr>
              <a:buSzPct val="100000"/>
              <a:buFont typeface="Arial"/>
              <a:buNone/>
            </a:pPr>
            <a:endParaRPr dirty="0">
              <a:solidFill>
                <a:schemeClr val="dk1"/>
              </a:solidFill>
            </a:endParaRPr>
          </a:p>
        </p:txBody>
      </p:sp>
    </p:spTree>
    <p:extLst>
      <p:ext uri="{BB962C8B-B14F-4D97-AF65-F5344CB8AC3E}">
        <p14:creationId xmlns:p14="http://schemas.microsoft.com/office/powerpoint/2010/main" val="30777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Indeed</a:t>
            </a:r>
            <a:r>
              <a:rPr lang="en-GB" dirty="0">
                <a:solidFill>
                  <a:schemeClr val="dk1"/>
                </a:solidFill>
              </a:rPr>
              <a:t>, as part of my research </a:t>
            </a:r>
            <a:r>
              <a:rPr lang="en-GB" dirty="0" err="1">
                <a:solidFill>
                  <a:schemeClr val="dk1"/>
                </a:solidFill>
              </a:rPr>
              <a:t>Childline</a:t>
            </a:r>
            <a:r>
              <a:rPr lang="en-GB" dirty="0">
                <a:solidFill>
                  <a:schemeClr val="dk1"/>
                </a:solidFill>
              </a:rPr>
              <a:t> analysed their calls from children where a home raid was specifically mentioned. </a:t>
            </a: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And </a:t>
            </a:r>
            <a:r>
              <a:rPr lang="en-GB" dirty="0">
                <a:solidFill>
                  <a:schemeClr val="dk1"/>
                </a:solidFill>
              </a:rPr>
              <a:t>one of the key things that emerged was that some young people stated that they suffered stress and confusion when their homes were raided by the police. </a:t>
            </a: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r>
              <a:rPr lang="en-GB" dirty="0" smtClean="0">
                <a:solidFill>
                  <a:schemeClr val="dk1"/>
                </a:solidFill>
              </a:rPr>
              <a:t>Often </a:t>
            </a:r>
            <a:r>
              <a:rPr lang="en-GB" dirty="0">
                <a:solidFill>
                  <a:schemeClr val="dk1"/>
                </a:solidFill>
              </a:rPr>
              <a:t>young people didn’t fully understand why their homes were being raided which left them feeling confused and anxious. </a:t>
            </a:r>
            <a:endParaRPr lang="en-GB" dirty="0" smtClean="0">
              <a:solidFill>
                <a:schemeClr val="dk1"/>
              </a:solidFill>
            </a:endParaRPr>
          </a:p>
          <a:p>
            <a:pPr lvl="0" rtl="0">
              <a:lnSpc>
                <a:spcPct val="115000"/>
              </a:lnSpc>
              <a:spcBef>
                <a:spcPts val="0"/>
              </a:spcBef>
              <a:spcAft>
                <a:spcPts val="1600"/>
              </a:spcAft>
              <a:buClr>
                <a:schemeClr val="dk1"/>
              </a:buClr>
              <a:buSzPct val="100000"/>
              <a:buFont typeface="Arial"/>
              <a:buNone/>
            </a:pPr>
            <a:endParaRPr lang="en-GB" dirty="0" smtClean="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100000"/>
              <a:buFont typeface="Arial"/>
              <a:buNone/>
              <a:tabLst/>
              <a:defRPr/>
            </a:pPr>
            <a:r>
              <a:rPr lang="en-GB" dirty="0" smtClean="0"/>
              <a:t>And that trauma lasts a long time.</a:t>
            </a:r>
          </a:p>
          <a:p>
            <a:pPr lvl="0" rtl="0">
              <a:lnSpc>
                <a:spcPct val="115000"/>
              </a:lnSpc>
              <a:spcBef>
                <a:spcPts val="0"/>
              </a:spcBef>
              <a:spcAft>
                <a:spcPts val="1600"/>
              </a:spcAft>
              <a:buClr>
                <a:schemeClr val="dk1"/>
              </a:buClr>
              <a:buSzPct val="100000"/>
              <a:buFont typeface="Arial"/>
              <a:buNone/>
            </a:pPr>
            <a:endParaRPr lang="en-GB" dirty="0">
              <a:solidFill>
                <a:schemeClr val="dk1"/>
              </a:solidFill>
            </a:endParaRPr>
          </a:p>
          <a:p>
            <a:pPr lvl="0" algn="ctr" rtl="0">
              <a:lnSpc>
                <a:spcPct val="115000"/>
              </a:lnSpc>
              <a:spcBef>
                <a:spcPts val="0"/>
              </a:spcBef>
              <a:spcAft>
                <a:spcPts val="1600"/>
              </a:spcAft>
              <a:buClr>
                <a:schemeClr val="dk1"/>
              </a:buClr>
              <a:buSzPct val="100000"/>
              <a:buFont typeface="Arial"/>
              <a:buNone/>
            </a:pPr>
            <a:endParaRPr dirty="0">
              <a:solidFill>
                <a:schemeClr val="dk1"/>
              </a:solidFill>
            </a:endParaRPr>
          </a:p>
          <a:p>
            <a:pPr lvl="0" algn="l" rtl="0">
              <a:lnSpc>
                <a:spcPct val="115000"/>
              </a:lnSpc>
              <a:spcBef>
                <a:spcPts val="0"/>
              </a:spcBef>
              <a:spcAft>
                <a:spcPts val="1600"/>
              </a:spcAft>
              <a:buClr>
                <a:schemeClr val="dk1"/>
              </a:buClr>
              <a:buSzPct val="100000"/>
              <a:buFont typeface="Arial"/>
              <a:buNone/>
            </a:pPr>
            <a:endParaRPr dirty="0">
              <a:solidFill>
                <a:schemeClr val="dk1"/>
              </a:solidFill>
            </a:endParaRPr>
          </a:p>
        </p:txBody>
      </p:sp>
    </p:spTree>
    <p:extLst>
      <p:ext uri="{BB962C8B-B14F-4D97-AF65-F5344CB8AC3E}">
        <p14:creationId xmlns:p14="http://schemas.microsoft.com/office/powerpoint/2010/main" val="345566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r>
              <a:rPr lang="en-GB" dirty="0"/>
              <a:t>One young person told me that - even five years after the raid had happened, he still thought about it every single morning</a:t>
            </a:r>
            <a:r>
              <a:rPr lang="en-GB" dirty="0" smtClean="0"/>
              <a:t>.</a:t>
            </a:r>
          </a:p>
          <a:p>
            <a:pPr lvl="0">
              <a:spcBef>
                <a:spcPts val="0"/>
              </a:spcBef>
              <a:buNone/>
            </a:pPr>
            <a:endParaRPr lang="en-GB" dirty="0" smtClean="0"/>
          </a:p>
          <a:p>
            <a:pPr lvl="0">
              <a:spcBef>
                <a:spcPts val="0"/>
              </a:spcBef>
              <a:buNone/>
            </a:pPr>
            <a:r>
              <a:rPr lang="en-GB" sz="1100" dirty="0" smtClean="0">
                <a:latin typeface="Century Gothic"/>
                <a:ea typeface="Century Gothic"/>
                <a:cs typeface="Century Gothic"/>
                <a:sym typeface="Century Gothic"/>
              </a:rPr>
              <a:t>“It’s been five years since it happened but </a:t>
            </a:r>
            <a:r>
              <a:rPr lang="en-GB" sz="1100" b="1" dirty="0" smtClean="0">
                <a:latin typeface="Century Gothic"/>
                <a:ea typeface="Century Gothic"/>
                <a:cs typeface="Century Gothic"/>
                <a:sym typeface="Century Gothic"/>
              </a:rPr>
              <a:t>I still think about it every day</a:t>
            </a:r>
            <a:r>
              <a:rPr lang="en-GB" sz="1100" dirty="0" smtClean="0">
                <a:latin typeface="Century Gothic"/>
                <a:ea typeface="Century Gothic"/>
                <a:cs typeface="Century Gothic"/>
                <a:sym typeface="Century Gothic"/>
              </a:rPr>
              <a:t>, early in the morning.” </a:t>
            </a:r>
            <a:endParaRPr lang="en-GB" dirty="0"/>
          </a:p>
          <a:p>
            <a:pPr lvl="0">
              <a:spcBef>
                <a:spcPts val="0"/>
              </a:spcBef>
              <a:buNone/>
            </a:pPr>
            <a:endParaRPr dirty="0"/>
          </a:p>
        </p:txBody>
      </p:sp>
    </p:spTree>
    <p:extLst>
      <p:ext uri="{BB962C8B-B14F-4D97-AF65-F5344CB8AC3E}">
        <p14:creationId xmlns:p14="http://schemas.microsoft.com/office/powerpoint/2010/main" val="247777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The second key area is </a:t>
            </a:r>
            <a:r>
              <a:rPr lang="en-GB">
                <a:solidFill>
                  <a:schemeClr val="dk1"/>
                </a:solidFill>
              </a:rPr>
              <a:t>Shaping a child’s view of the police and likelihood to offend</a:t>
            </a:r>
          </a:p>
          <a:p>
            <a:pPr lvl="0" rtl="0">
              <a:spcBef>
                <a:spcPts val="0"/>
              </a:spcBef>
              <a:buNone/>
            </a:pPr>
            <a:endParaRPr>
              <a:solidFill>
                <a:schemeClr val="dk1"/>
              </a:solidFill>
            </a:endParaRPr>
          </a:p>
        </p:txBody>
      </p:sp>
    </p:spTree>
    <p:extLst>
      <p:ext uri="{BB962C8B-B14F-4D97-AF65-F5344CB8AC3E}">
        <p14:creationId xmlns:p14="http://schemas.microsoft.com/office/powerpoint/2010/main" val="282525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A report for the All Party Parliamentary Group for Children, on building good relationships between children and the police, concluded that </a:t>
            </a:r>
          </a:p>
          <a:p>
            <a:pPr lvl="0">
              <a:spcBef>
                <a:spcPts val="0"/>
              </a:spcBef>
              <a:buNone/>
            </a:pPr>
            <a:endParaRPr dirty="0">
              <a:solidFill>
                <a:schemeClr val="dk1"/>
              </a:solidFill>
            </a:endParaRPr>
          </a:p>
          <a:p>
            <a:pPr lvl="0">
              <a:spcBef>
                <a:spcPts val="0"/>
              </a:spcBef>
              <a:buNone/>
            </a:pPr>
            <a:r>
              <a:rPr lang="en-GB" dirty="0">
                <a:solidFill>
                  <a:schemeClr val="dk1"/>
                </a:solidFill>
              </a:rPr>
              <a:t>“Many witnesses felt that children and young people’s first interaction with police officers can have a significant impact on how they view the police thereafter. The inquiry heard from several young people about the first time they came into contact with the police and for a significant number, the impact of that experience was both negative and long-lasting, cementing hostile and distrustful views of the police for years to come. Children often first come into contact with the police in ‘crisis’ situations, and there appear to be a lack of opportunities for children to meet and communicate with the police in positive, non-conflict environments. </a:t>
            </a:r>
          </a:p>
          <a:p>
            <a:pPr lvl="0">
              <a:spcBef>
                <a:spcPts val="0"/>
              </a:spcBef>
              <a:buNone/>
            </a:pPr>
            <a:endParaRPr dirty="0">
              <a:solidFill>
                <a:schemeClr val="dk1"/>
              </a:solidFill>
            </a:endParaRPr>
          </a:p>
          <a:p>
            <a:pPr lvl="0">
              <a:spcBef>
                <a:spcPts val="0"/>
              </a:spcBef>
              <a:buNone/>
            </a:pPr>
            <a:r>
              <a:rPr lang="en-GB" dirty="0">
                <a:solidFill>
                  <a:schemeClr val="dk1"/>
                </a:solidFill>
              </a:rPr>
              <a:t>Examples of first encounters which were presented by young people to the APPGC included being stopped and searched in a park aged five; being present during a police raid on their home aged six; and being pinned to the ground face down for setting off fireworks aged twelve. Witnesses stressed that the quality of this first interaction is crucial, and the police have an important role in ensuring that their behaviour does not generate or stimulate hostility from children and young people.</a:t>
            </a:r>
          </a:p>
          <a:p>
            <a:pPr lvl="0">
              <a:spcBef>
                <a:spcPts val="0"/>
              </a:spcBef>
              <a:buNone/>
            </a:pPr>
            <a:endParaRPr dirty="0">
              <a:solidFill>
                <a:schemeClr val="dk1"/>
              </a:solidFill>
            </a:endParaRPr>
          </a:p>
          <a:p>
            <a:pPr lvl="0" rtl="0">
              <a:spcBef>
                <a:spcPts val="0"/>
              </a:spcBef>
              <a:buClr>
                <a:schemeClr val="dk1"/>
              </a:buClr>
              <a:buSzPct val="100000"/>
              <a:buFont typeface="Arial"/>
              <a:buNone/>
            </a:pPr>
            <a:endParaRPr dirty="0">
              <a:solidFill>
                <a:schemeClr val="dk1"/>
              </a:solidFill>
            </a:endParaRPr>
          </a:p>
        </p:txBody>
      </p:sp>
    </p:spTree>
    <p:extLst>
      <p:ext uri="{BB962C8B-B14F-4D97-AF65-F5344CB8AC3E}">
        <p14:creationId xmlns:p14="http://schemas.microsoft.com/office/powerpoint/2010/main" val="363736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This came through very strongly from one young man who spoke to me who told me explicitly that the way the raid was conducted had made him hate the police.</a:t>
            </a:r>
          </a:p>
          <a:p>
            <a:pPr lvl="0">
              <a:spcBef>
                <a:spcPts val="0"/>
              </a:spcBef>
              <a:buNone/>
            </a:pPr>
            <a:endParaRPr lang="en-GB" dirty="0" smtClean="0"/>
          </a:p>
          <a:p>
            <a:pPr lvl="0">
              <a:spcBef>
                <a:spcPts val="0"/>
              </a:spcBef>
              <a:buNone/>
            </a:pPr>
            <a:r>
              <a:rPr lang="en-GB" dirty="0" smtClean="0">
                <a:latin typeface="Century Gothic"/>
                <a:ea typeface="Century Gothic"/>
                <a:cs typeface="Century Gothic"/>
                <a:sym typeface="Century Gothic"/>
              </a:rPr>
              <a:t>“It </a:t>
            </a:r>
            <a:r>
              <a:rPr lang="en-GB" b="1" dirty="0" smtClean="0">
                <a:latin typeface="Century Gothic"/>
                <a:ea typeface="Century Gothic"/>
                <a:cs typeface="Century Gothic"/>
                <a:sym typeface="Century Gothic"/>
              </a:rPr>
              <a:t>gave me a general hate for the police</a:t>
            </a:r>
            <a:r>
              <a:rPr lang="en-GB" dirty="0" smtClean="0">
                <a:latin typeface="Century Gothic"/>
                <a:ea typeface="Century Gothic"/>
                <a:cs typeface="Century Gothic"/>
                <a:sym typeface="Century Gothic"/>
              </a:rPr>
              <a:t>...not for the reason that they took away my brother. It’s for the way they did it.” </a:t>
            </a:r>
            <a:endParaRPr lang="en-GB" dirty="0" smtClean="0"/>
          </a:p>
          <a:p>
            <a:pPr lvl="0">
              <a:spcBef>
                <a:spcPts val="0"/>
              </a:spcBef>
              <a:buNone/>
            </a:pPr>
            <a:endParaRPr dirty="0"/>
          </a:p>
          <a:p>
            <a:pPr lvl="0">
              <a:spcBef>
                <a:spcPts val="0"/>
              </a:spcBef>
              <a:buNone/>
            </a:pPr>
            <a:r>
              <a:rPr lang="en-GB" dirty="0"/>
              <a:t>It’s worth mentioning that he did really understand why the arrest and conviction had happened…</a:t>
            </a:r>
          </a:p>
          <a:p>
            <a:pPr lvl="0">
              <a:spcBef>
                <a:spcPts val="0"/>
              </a:spcBef>
              <a:buNone/>
            </a:pPr>
            <a:endParaRPr dirty="0"/>
          </a:p>
          <a:p>
            <a:pPr lvl="0">
              <a:spcBef>
                <a:spcPts val="0"/>
              </a:spcBef>
              <a:buNone/>
            </a:pPr>
            <a:r>
              <a:rPr lang="en-GB" dirty="0"/>
              <a:t>He went on to tell me about the experience…</a:t>
            </a:r>
          </a:p>
          <a:p>
            <a:pPr lvl="0">
              <a:spcBef>
                <a:spcPts val="0"/>
              </a:spcBef>
              <a:buNone/>
            </a:pPr>
            <a:endParaRPr dirty="0"/>
          </a:p>
          <a:p>
            <a:pPr lvl="0" rtl="0">
              <a:spcBef>
                <a:spcPts val="0"/>
              </a:spcBef>
              <a:buClr>
                <a:schemeClr val="dk1"/>
              </a:buClr>
              <a:buSzPct val="100000"/>
              <a:buFont typeface="Arial"/>
              <a:buNone/>
            </a:pPr>
            <a:r>
              <a:rPr lang="en-GB" dirty="0">
                <a:solidFill>
                  <a:schemeClr val="dk1"/>
                </a:solidFill>
              </a:rPr>
              <a:t>“They were pumped to a level where they couldn’t really communicate with anyone there. They were that power-hungry. It was like they were not doing their job. It was more like a victory for them to destroy this family. That’s how I felt. I don’t know if that was their thinking behind it, but that’s how I felt. ” </a:t>
            </a:r>
          </a:p>
          <a:p>
            <a:pPr lvl="0" rtl="0">
              <a:spcBef>
                <a:spcPts val="0"/>
              </a:spcBef>
              <a:buClr>
                <a:schemeClr val="dk1"/>
              </a:buClr>
              <a:buSzPct val="100000"/>
              <a:buFont typeface="Arial"/>
              <a:buNone/>
            </a:pPr>
            <a:endParaRPr dirty="0">
              <a:solidFill>
                <a:schemeClr val="dk1"/>
              </a:solidFill>
            </a:endParaRPr>
          </a:p>
          <a:p>
            <a:pPr lvl="0" rtl="0">
              <a:spcBef>
                <a:spcPts val="0"/>
              </a:spcBef>
              <a:buClr>
                <a:schemeClr val="dk1"/>
              </a:buClr>
              <a:buSzPct val="100000"/>
              <a:buFont typeface="Arial"/>
              <a:buNone/>
            </a:pPr>
            <a:r>
              <a:rPr lang="en-GB" dirty="0">
                <a:solidFill>
                  <a:schemeClr val="dk1"/>
                </a:solidFill>
              </a:rPr>
              <a:t>In quoting this, I am not suggesting that destroying a family was the intention of the police involved. But rather to reflect that, the adrenaline created by moving into a home quickly and </a:t>
            </a:r>
            <a:r>
              <a:rPr lang="en-GB" dirty="0" err="1">
                <a:solidFill>
                  <a:schemeClr val="dk1"/>
                </a:solidFill>
              </a:rPr>
              <a:t>fimly</a:t>
            </a:r>
            <a:r>
              <a:rPr lang="en-GB" dirty="0">
                <a:solidFill>
                  <a:schemeClr val="dk1"/>
                </a:solidFill>
              </a:rPr>
              <a:t> could be easily misinterpreted by children in the house.</a:t>
            </a:r>
          </a:p>
          <a:p>
            <a:pPr lvl="0" rt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186437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dirty="0" smtClean="0">
                <a:solidFill>
                  <a:schemeClr val="dk1"/>
                </a:solidFill>
              </a:rPr>
              <a:t>The analysis of calls to </a:t>
            </a:r>
            <a:r>
              <a:rPr lang="en-US" dirty="0" err="1" smtClean="0">
                <a:solidFill>
                  <a:schemeClr val="dk1"/>
                </a:solidFill>
              </a:rPr>
              <a:t>Childline</a:t>
            </a:r>
            <a:r>
              <a:rPr lang="en-US" dirty="0" smtClean="0">
                <a:solidFill>
                  <a:schemeClr val="dk1"/>
                </a:solidFill>
              </a:rPr>
              <a:t> also showed this. In particular </a:t>
            </a:r>
            <a:r>
              <a:rPr lang="en-US" dirty="0" err="1" smtClean="0">
                <a:solidFill>
                  <a:schemeClr val="dk1"/>
                </a:solidFill>
              </a:rPr>
              <a:t>iin</a:t>
            </a:r>
            <a:r>
              <a:rPr lang="en-US" dirty="0" smtClean="0">
                <a:solidFill>
                  <a:schemeClr val="dk1"/>
                </a:solidFill>
              </a:rPr>
              <a:t> the cases where the family home was raided more than once some young people felt their family was being targeted unfairly by the police. </a:t>
            </a:r>
          </a:p>
          <a:p>
            <a:pPr lvl="0" rtl="0">
              <a:spcBef>
                <a:spcPts val="0"/>
              </a:spcBef>
              <a:buClr>
                <a:schemeClr val="dk1"/>
              </a:buClr>
              <a:buSzPct val="100000"/>
              <a:buFont typeface="Arial"/>
              <a:buNone/>
            </a:pPr>
            <a:endParaRPr lang="en-US" dirty="0" smtClean="0">
              <a:solidFill>
                <a:schemeClr val="dk1"/>
              </a:solidFill>
            </a:endParaRPr>
          </a:p>
          <a:p>
            <a:pPr lvl="0" rtl="0">
              <a:spcBef>
                <a:spcPts val="0"/>
              </a:spcBef>
              <a:buClr>
                <a:schemeClr val="dk1"/>
              </a:buClr>
              <a:buSzPct val="100000"/>
              <a:buFont typeface="Arial"/>
              <a:buNone/>
            </a:pPr>
            <a:r>
              <a:rPr lang="en-US" dirty="0" smtClean="0">
                <a:solidFill>
                  <a:schemeClr val="dk1"/>
                </a:solidFill>
              </a:rPr>
              <a:t>Going back to the earlier conclusions of the APPG, it is clear that - no matter what the intentions of the police - if a young person feels under attack and unfairly targeted by the police, this leaves them with a hostile view, which has then been connected to them being more likely to go on and offend themselves.</a:t>
            </a:r>
          </a:p>
          <a:p>
            <a:pPr lvl="0" rtl="0">
              <a:lnSpc>
                <a:spcPct val="115000"/>
              </a:lnSpc>
              <a:spcBef>
                <a:spcPts val="0"/>
              </a:spcBef>
              <a:spcAft>
                <a:spcPts val="1600"/>
              </a:spcAft>
              <a:buClr>
                <a:schemeClr val="dk1"/>
              </a:buClr>
              <a:buSzPct val="100000"/>
              <a:buFont typeface="Arial"/>
              <a:buNone/>
            </a:pPr>
            <a:endParaRPr lang="en-GB" dirty="0">
              <a:solidFill>
                <a:schemeClr val="dk1"/>
              </a:solidFill>
            </a:endParaRPr>
          </a:p>
          <a:p>
            <a:pPr lvl="0" algn="ctr" rtl="0">
              <a:lnSpc>
                <a:spcPct val="115000"/>
              </a:lnSpc>
              <a:spcBef>
                <a:spcPts val="0"/>
              </a:spcBef>
              <a:spcAft>
                <a:spcPts val="1600"/>
              </a:spcAft>
              <a:buClr>
                <a:schemeClr val="dk1"/>
              </a:buClr>
              <a:buSzPct val="100000"/>
              <a:buFont typeface="Arial"/>
              <a:buNone/>
            </a:pPr>
            <a:endParaRPr dirty="0">
              <a:solidFill>
                <a:schemeClr val="dk1"/>
              </a:solidFill>
            </a:endParaRPr>
          </a:p>
          <a:p>
            <a:pPr lvl="0" algn="l" rtl="0">
              <a:lnSpc>
                <a:spcPct val="115000"/>
              </a:lnSpc>
              <a:spcBef>
                <a:spcPts val="0"/>
              </a:spcBef>
              <a:spcAft>
                <a:spcPts val="1600"/>
              </a:spcAft>
              <a:buClr>
                <a:schemeClr val="dk1"/>
              </a:buClr>
              <a:buSzPct val="100000"/>
              <a:buFont typeface="Arial"/>
              <a:buNone/>
            </a:pPr>
            <a:endParaRPr dirty="0">
              <a:solidFill>
                <a:schemeClr val="dk1"/>
              </a:solidFill>
            </a:endParaRPr>
          </a:p>
        </p:txBody>
      </p:sp>
    </p:spTree>
    <p:extLst>
      <p:ext uri="{BB962C8B-B14F-4D97-AF65-F5344CB8AC3E}">
        <p14:creationId xmlns:p14="http://schemas.microsoft.com/office/powerpoint/2010/main" val="80989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Before I move on, I want to share a slightly different issue which emerged from this account, </a:t>
            </a:r>
            <a:endParaRPr lang="en-GB" dirty="0" smtClean="0"/>
          </a:p>
          <a:p>
            <a:pPr lvl="0">
              <a:spcBef>
                <a:spcPts val="0"/>
              </a:spcBef>
              <a:buNone/>
            </a:pPr>
            <a:endParaRPr lang="en-GB" dirty="0" smtClean="0"/>
          </a:p>
          <a:p>
            <a:pPr lvl="0">
              <a:spcBef>
                <a:spcPts val="0"/>
              </a:spcBef>
              <a:buNone/>
            </a:pPr>
            <a:r>
              <a:rPr lang="en-GB" sz="1100" dirty="0" smtClean="0">
                <a:latin typeface="Century Gothic"/>
                <a:ea typeface="Century Gothic"/>
                <a:cs typeface="Century Gothic"/>
                <a:sym typeface="Century Gothic"/>
              </a:rPr>
              <a:t>“When we walk down the street and see a police officer approaching, we have to cross the road. When we see a police car or van, with or without the sirens blaring, I have to pick my daughter up and cover her ears whilst </a:t>
            </a:r>
            <a:r>
              <a:rPr lang="en-GB" sz="1100" b="1" dirty="0" smtClean="0">
                <a:latin typeface="Century Gothic"/>
                <a:ea typeface="Century Gothic"/>
                <a:cs typeface="Century Gothic"/>
                <a:sym typeface="Century Gothic"/>
              </a:rPr>
              <a:t>she trembles in my arms.</a:t>
            </a:r>
            <a:r>
              <a:rPr lang="en-GB" sz="1100" dirty="0" smtClean="0">
                <a:latin typeface="Century Gothic"/>
                <a:ea typeface="Century Gothic"/>
                <a:cs typeface="Century Gothic"/>
                <a:sym typeface="Century Gothic"/>
              </a:rPr>
              <a:t>” </a:t>
            </a:r>
            <a:endParaRPr lang="en-GB" dirty="0" smtClean="0"/>
          </a:p>
          <a:p>
            <a:pPr lvl="0">
              <a:spcBef>
                <a:spcPts val="0"/>
              </a:spcBef>
              <a:buNone/>
            </a:pPr>
            <a:endParaRPr lang="en-GB" dirty="0" smtClean="0"/>
          </a:p>
          <a:p>
            <a:pPr lvl="0">
              <a:spcBef>
                <a:spcPts val="0"/>
              </a:spcBef>
              <a:buNone/>
            </a:pPr>
            <a:r>
              <a:rPr lang="en-GB" dirty="0" smtClean="0"/>
              <a:t>that </a:t>
            </a:r>
            <a:r>
              <a:rPr lang="en-GB" dirty="0"/>
              <a:t>was posted on the blog Prison Widow UK by an anonymous mother whose home was raided by the police to search her house and arrest her husband for drug dealing.</a:t>
            </a:r>
          </a:p>
          <a:p>
            <a:pPr lvl="0">
              <a:spcBef>
                <a:spcPts val="0"/>
              </a:spcBef>
              <a:buNone/>
            </a:pPr>
            <a:endParaRPr dirty="0"/>
          </a:p>
          <a:p>
            <a:pPr lvl="0">
              <a:spcBef>
                <a:spcPts val="0"/>
              </a:spcBef>
              <a:buNone/>
            </a:pPr>
            <a:r>
              <a:rPr lang="en-GB" dirty="0"/>
              <a:t>In it she describes the raid and the impact it has had on her young daughter. She talks about the terror that her daughter now feels when she sees the police. </a:t>
            </a:r>
          </a:p>
          <a:p>
            <a:pPr lvl="0">
              <a:spcBef>
                <a:spcPts val="0"/>
              </a:spcBef>
              <a:buNone/>
            </a:pPr>
            <a:endParaRPr dirty="0"/>
          </a:p>
          <a:p>
            <a:pPr lvl="0">
              <a:spcBef>
                <a:spcPts val="0"/>
              </a:spcBef>
              <a:buNone/>
            </a:pPr>
            <a:r>
              <a:rPr lang="en-GB" dirty="0"/>
              <a:t>She goes on to say that her biggest concern is - what if one day her daughter needs the police because someone is harming her. But she is too frightened to get that help.</a:t>
            </a:r>
          </a:p>
          <a:p>
            <a:pPr lvl="0">
              <a:spcBef>
                <a:spcPts val="0"/>
              </a:spcBef>
              <a:buNone/>
            </a:pPr>
            <a:endParaRPr dirty="0"/>
          </a:p>
          <a:p>
            <a:pPr lvl="0">
              <a:spcBef>
                <a:spcPts val="0"/>
              </a:spcBef>
              <a:buNone/>
            </a:pPr>
            <a:r>
              <a:rPr lang="en-GB" dirty="0"/>
              <a:t>So young people are telling us that this impacts them negatively, and there are the beginnings of research to show the traumatic impact and how it affects relationships with the police.</a:t>
            </a:r>
          </a:p>
          <a:p>
            <a:pPr lvl="0">
              <a:spcBef>
                <a:spcPts val="0"/>
              </a:spcBef>
              <a:buNone/>
            </a:pPr>
            <a:endParaRPr dirty="0"/>
          </a:p>
          <a:p>
            <a:pPr lvl="0">
              <a:spcBef>
                <a:spcPts val="0"/>
              </a:spcBef>
              <a:buNone/>
            </a:pPr>
            <a:r>
              <a:rPr lang="en-GB" dirty="0"/>
              <a:t>But we need a lot more research in this area.</a:t>
            </a:r>
          </a:p>
          <a:p>
            <a:pPr lvl="0">
              <a:spcBef>
                <a:spcPts val="0"/>
              </a:spcBef>
              <a:buNone/>
            </a:pPr>
            <a:endParaRPr dirty="0"/>
          </a:p>
          <a:p>
            <a:pPr lvl="0">
              <a:spcBef>
                <a:spcPts val="0"/>
              </a:spcBef>
              <a:buClr>
                <a:schemeClr val="dk1"/>
              </a:buClr>
              <a:buSzPct val="100000"/>
              <a:buFont typeface="Arial"/>
              <a:buNone/>
            </a:pPr>
            <a:r>
              <a:rPr lang="en-GB" dirty="0">
                <a:solidFill>
                  <a:schemeClr val="dk1"/>
                </a:solidFill>
              </a:rPr>
              <a:t>A good programme of research is already underway as part of the COPING project. There would be immense value here in doing more to pinpoint the key factors that contribute to the trauma. It is impossible for all children and young people to be prevented from experiencing a home raid. And for the police to be able to help mitigate, they must be reliably informed of what will really make a difference. </a:t>
            </a:r>
          </a:p>
          <a:p>
            <a:pPr lv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381060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3856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473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For some raids, a warrant signed by a magistrate is necessary.</a:t>
            </a:r>
          </a:p>
          <a:p>
            <a:pPr lvl="0">
              <a:spcBef>
                <a:spcPts val="0"/>
              </a:spcBef>
              <a:buNone/>
            </a:pPr>
            <a:endParaRPr dirty="0"/>
          </a:p>
          <a:p>
            <a:pPr lvl="0">
              <a:spcBef>
                <a:spcPts val="0"/>
              </a:spcBef>
              <a:buNone/>
            </a:pPr>
            <a:r>
              <a:rPr lang="en-GB" dirty="0"/>
              <a:t>Positively, guidance to magistrates does make reference to whether this is a child in the property</a:t>
            </a:r>
            <a:r>
              <a:rPr lang="en-GB" dirty="0" smtClean="0"/>
              <a:t>,</a:t>
            </a:r>
          </a:p>
          <a:p>
            <a:pPr lvl="0">
              <a:spcBef>
                <a:spcPts val="0"/>
              </a:spcBef>
              <a:buNone/>
            </a:pPr>
            <a:endParaRPr lang="en-GB" dirty="0" smtClean="0"/>
          </a:p>
          <a:p>
            <a:pPr lvl="0">
              <a:spcBef>
                <a:spcPts val="0"/>
              </a:spcBef>
              <a:buNone/>
            </a:pPr>
            <a:r>
              <a:rPr lang="en-GB" dirty="0" smtClean="0"/>
              <a:t>The Justice’s Guidance Booklet </a:t>
            </a:r>
            <a:r>
              <a:rPr lang="en-GB" dirty="0" err="1" smtClean="0"/>
              <a:t>sats</a:t>
            </a:r>
            <a:endParaRPr lang="en-GB" dirty="0" smtClean="0"/>
          </a:p>
          <a:p>
            <a:pPr lvl="0">
              <a:spcBef>
                <a:spcPts val="0"/>
              </a:spcBef>
              <a:buNone/>
            </a:pPr>
            <a:endParaRPr lang="en-GB" dirty="0" smtClean="0"/>
          </a:p>
          <a:p>
            <a:pPr lvl="0">
              <a:spcBef>
                <a:spcPts val="0"/>
              </a:spcBef>
              <a:buNone/>
            </a:pPr>
            <a:r>
              <a:rPr lang="en-GB" dirty="0" smtClean="0"/>
              <a:t> </a:t>
            </a:r>
            <a:r>
              <a:rPr lang="en-GB" dirty="0"/>
              <a:t>stating:</a:t>
            </a:r>
          </a:p>
          <a:p>
            <a:pPr lvl="0">
              <a:spcBef>
                <a:spcPts val="0"/>
              </a:spcBef>
              <a:buNone/>
            </a:pPr>
            <a:endParaRPr dirty="0"/>
          </a:p>
          <a:p>
            <a:pPr lvl="0">
              <a:spcBef>
                <a:spcPts val="0"/>
              </a:spcBef>
              <a:buClr>
                <a:schemeClr val="dk1"/>
              </a:buClr>
              <a:buSzPct val="100000"/>
              <a:buFont typeface="Arial"/>
              <a:buNone/>
            </a:pPr>
            <a:r>
              <a:rPr lang="en-GB" dirty="0">
                <a:solidFill>
                  <a:schemeClr val="dk1"/>
                </a:solidFill>
              </a:rPr>
              <a:t>We often ask the question: “Are there children or vulnerable people on the premises?”</a:t>
            </a:r>
          </a:p>
        </p:txBody>
      </p:sp>
    </p:spTree>
    <p:extLst>
      <p:ext uri="{BB962C8B-B14F-4D97-AF65-F5344CB8AC3E}">
        <p14:creationId xmlns:p14="http://schemas.microsoft.com/office/powerpoint/2010/main" val="62864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However, it then goes on to say that:</a:t>
            </a:r>
          </a:p>
          <a:p>
            <a:pPr lvl="0">
              <a:spcBef>
                <a:spcPts val="0"/>
              </a:spcBef>
              <a:buNone/>
            </a:pPr>
            <a:endParaRPr/>
          </a:p>
          <a:p>
            <a:pPr lvl="0">
              <a:spcBef>
                <a:spcPts val="0"/>
              </a:spcBef>
              <a:buNone/>
            </a:pPr>
            <a:r>
              <a:rPr lang="en-GB"/>
              <a:t>“Whilst you are entitled to ask any relevant questions, it would seem to be an abuse of a Justice’s discretion to refuse to issue a warrant on the grounds that there are vulnerable people on the premises. The manner in which the search is carried out is a matter for the police, rather than the Courts.</a:t>
            </a:r>
          </a:p>
          <a:p>
            <a:pPr lvl="0">
              <a:spcBef>
                <a:spcPts val="0"/>
              </a:spcBef>
              <a:buNone/>
            </a:pPr>
            <a:endParaRPr/>
          </a:p>
          <a:p>
            <a:pPr lvl="0" rtl="0">
              <a:spcBef>
                <a:spcPts val="0"/>
              </a:spcBef>
              <a:buNone/>
            </a:pPr>
            <a:r>
              <a:rPr lang="en-GB"/>
              <a:t>So magistrates aren’t empowered to intervene.</a:t>
            </a:r>
          </a:p>
        </p:txBody>
      </p:sp>
    </p:spTree>
    <p:extLst>
      <p:ext uri="{BB962C8B-B14F-4D97-AF65-F5344CB8AC3E}">
        <p14:creationId xmlns:p14="http://schemas.microsoft.com/office/powerpoint/2010/main" val="389808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a:t>So what about the police who are the ones responsible for acrrying out the raids?</a:t>
            </a:r>
          </a:p>
        </p:txBody>
      </p:sp>
    </p:spTree>
    <p:extLst>
      <p:ext uri="{BB962C8B-B14F-4D97-AF65-F5344CB8AC3E}">
        <p14:creationId xmlns:p14="http://schemas.microsoft.com/office/powerpoint/2010/main" val="671323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GB" sz="1200" dirty="0">
                <a:solidFill>
                  <a:schemeClr val="dk1"/>
                </a:solidFill>
                <a:latin typeface="Open Sans"/>
                <a:ea typeface="Open Sans"/>
                <a:cs typeface="Open Sans"/>
                <a:sym typeface="Open Sans"/>
              </a:rPr>
              <a:t>PACE  - The ‘Code of practice for searches of premises by police officers and the seizure of property found by police officers on persons or premises’ makes </a:t>
            </a:r>
            <a:r>
              <a:rPr lang="en-GB" sz="1200" b="1" dirty="0">
                <a:solidFill>
                  <a:schemeClr val="dk1"/>
                </a:solidFill>
                <a:latin typeface="Open Sans"/>
                <a:ea typeface="Open Sans"/>
                <a:cs typeface="Open Sans"/>
                <a:sym typeface="Open Sans"/>
              </a:rPr>
              <a:t>no references to children who might witness as arrest</a:t>
            </a:r>
            <a:r>
              <a:rPr lang="en-GB" sz="1200" dirty="0" smtClean="0">
                <a:solidFill>
                  <a:schemeClr val="dk1"/>
                </a:solidFill>
                <a:latin typeface="Open Sans"/>
                <a:ea typeface="Open Sans"/>
                <a:cs typeface="Open Sans"/>
                <a:sym typeface="Open Sans"/>
              </a:rPr>
              <a:t>.</a:t>
            </a:r>
          </a:p>
          <a:p>
            <a:pPr lvl="0" rtl="0">
              <a:lnSpc>
                <a:spcPct val="115000"/>
              </a:lnSpc>
              <a:spcBef>
                <a:spcPts val="0"/>
              </a:spcBef>
              <a:spcAft>
                <a:spcPts val="1600"/>
              </a:spcAft>
              <a:buClr>
                <a:schemeClr val="dk1"/>
              </a:buClr>
              <a:buSzPct val="91666"/>
              <a:buFont typeface="Arial"/>
              <a:buNone/>
            </a:pPr>
            <a:endParaRPr lang="en-GB" sz="1200" dirty="0" smtClean="0">
              <a:solidFill>
                <a:schemeClr val="dk1"/>
              </a:solidFill>
              <a:latin typeface="Open Sans"/>
              <a:ea typeface="Open Sans"/>
              <a:cs typeface="Open Sans"/>
              <a:sym typeface="Open Sans"/>
            </a:endParaRPr>
          </a:p>
          <a:p>
            <a:pPr lvl="0" rtl="0">
              <a:lnSpc>
                <a:spcPct val="115000"/>
              </a:lnSpc>
              <a:spcBef>
                <a:spcPts val="0"/>
              </a:spcBef>
              <a:spcAft>
                <a:spcPts val="1600"/>
              </a:spcAft>
              <a:buClr>
                <a:schemeClr val="dk1"/>
              </a:buClr>
              <a:buSzPct val="91666"/>
              <a:buFont typeface="Arial"/>
              <a:buNone/>
            </a:pPr>
            <a:endParaRPr lang="en-GB" sz="1200" dirty="0">
              <a:solidFill>
                <a:schemeClr val="dk1"/>
              </a:solidFill>
              <a:latin typeface="Open Sans"/>
              <a:ea typeface="Open Sans"/>
              <a:cs typeface="Open Sans"/>
              <a:sym typeface="Open Sans"/>
            </a:endParaRPr>
          </a:p>
          <a:p>
            <a:pPr lvl="0" rtl="0">
              <a:lnSpc>
                <a:spcPct val="115000"/>
              </a:lnSpc>
              <a:spcBef>
                <a:spcPts val="0"/>
              </a:spcBef>
              <a:spcAft>
                <a:spcPts val="1600"/>
              </a:spcAft>
              <a:buNone/>
            </a:pPr>
            <a:r>
              <a:rPr lang="en-GB" sz="1200" dirty="0">
                <a:solidFill>
                  <a:schemeClr val="dk1"/>
                </a:solidFill>
                <a:latin typeface="Open Sans"/>
                <a:ea typeface="Open Sans"/>
                <a:cs typeface="Open Sans"/>
                <a:sym typeface="Open Sans"/>
              </a:rPr>
              <a:t>The College of Policing provides </a:t>
            </a:r>
            <a:r>
              <a:rPr lang="en-GB" sz="1200" b="1" dirty="0">
                <a:solidFill>
                  <a:schemeClr val="dk1"/>
                </a:solidFill>
                <a:latin typeface="Open Sans"/>
                <a:ea typeface="Open Sans"/>
                <a:cs typeface="Open Sans"/>
                <a:sym typeface="Open Sans"/>
              </a:rPr>
              <a:t>no guidelines </a:t>
            </a:r>
            <a:r>
              <a:rPr lang="en-GB" sz="1200" dirty="0">
                <a:solidFill>
                  <a:schemeClr val="dk1"/>
                </a:solidFill>
                <a:latin typeface="Open Sans"/>
                <a:ea typeface="Open Sans"/>
                <a:cs typeface="Open Sans"/>
                <a:sym typeface="Open Sans"/>
              </a:rPr>
              <a:t>referring to children, other than those considered a victim or a witness.</a:t>
            </a:r>
          </a:p>
          <a:p>
            <a:pPr lvl="0" rtl="0">
              <a:lnSpc>
                <a:spcPct val="115000"/>
              </a:lnSpc>
              <a:spcBef>
                <a:spcPts val="0"/>
              </a:spcBef>
              <a:spcAft>
                <a:spcPts val="1600"/>
              </a:spcAft>
              <a:buClr>
                <a:schemeClr val="dk1"/>
              </a:buClr>
              <a:buSzPct val="91666"/>
              <a:buFont typeface="Arial"/>
              <a:buNone/>
            </a:pPr>
            <a:r>
              <a:rPr lang="en-GB" sz="1200" dirty="0">
                <a:solidFill>
                  <a:schemeClr val="dk1"/>
                </a:solidFill>
                <a:latin typeface="Open Sans"/>
                <a:ea typeface="Open Sans"/>
                <a:cs typeface="Open Sans"/>
                <a:sym typeface="Open Sans"/>
              </a:rPr>
              <a:t>So there are no specific guidelines for police forces….</a:t>
            </a:r>
          </a:p>
        </p:txBody>
      </p:sp>
    </p:spTree>
    <p:extLst>
      <p:ext uri="{BB962C8B-B14F-4D97-AF65-F5344CB8AC3E}">
        <p14:creationId xmlns:p14="http://schemas.microsoft.com/office/powerpoint/2010/main" val="36815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As part of the research I submitted FOIs to all police forces - with responses from the vast majority.</a:t>
            </a:r>
          </a:p>
          <a:p>
            <a:pPr lvl="0" rtl="0">
              <a:spcBef>
                <a:spcPts val="0"/>
              </a:spcBef>
              <a:buNone/>
            </a:pPr>
            <a:endParaRPr dirty="0">
              <a:solidFill>
                <a:schemeClr val="dk1"/>
              </a:solidFill>
            </a:endParaRPr>
          </a:p>
          <a:p>
            <a:pPr lvl="0" rtl="0">
              <a:spcBef>
                <a:spcPts val="0"/>
              </a:spcBef>
              <a:buNone/>
            </a:pPr>
            <a:r>
              <a:rPr lang="en-GB" dirty="0">
                <a:solidFill>
                  <a:schemeClr val="dk1"/>
                </a:solidFill>
              </a:rPr>
              <a:t>Forces were asked to supply details of the risk assessment procedure that is undertaken before a raid on a residential property: </a:t>
            </a:r>
          </a:p>
          <a:p>
            <a:pPr lvl="0" rtl="0">
              <a:spcBef>
                <a:spcPts val="0"/>
              </a:spcBef>
              <a:buNone/>
            </a:pPr>
            <a:endParaRPr dirty="0">
              <a:solidFill>
                <a:schemeClr val="dk1"/>
              </a:solidFill>
            </a:endParaRPr>
          </a:p>
          <a:p>
            <a:pPr lvl="0" rtl="0">
              <a:spcBef>
                <a:spcPts val="0"/>
              </a:spcBef>
              <a:buNone/>
            </a:pPr>
            <a:r>
              <a:rPr lang="en-GB" dirty="0">
                <a:solidFill>
                  <a:schemeClr val="dk1"/>
                </a:solidFill>
              </a:rPr>
              <a:t>• Only two of these made reference to being aware of children in the property. </a:t>
            </a:r>
          </a:p>
          <a:p>
            <a:pPr lvl="0" rtl="0">
              <a:spcBef>
                <a:spcPts val="0"/>
              </a:spcBef>
              <a:buNone/>
            </a:pPr>
            <a:endParaRPr dirty="0">
              <a:solidFill>
                <a:schemeClr val="dk1"/>
              </a:solidFill>
            </a:endParaRPr>
          </a:p>
          <a:p>
            <a:pPr lvl="0" rtl="0">
              <a:spcBef>
                <a:spcPts val="0"/>
              </a:spcBef>
              <a:buNone/>
            </a:pPr>
            <a:r>
              <a:rPr lang="en-GB" dirty="0">
                <a:solidFill>
                  <a:schemeClr val="dk1"/>
                </a:solidFill>
              </a:rPr>
              <a:t>• Both of these included children in the same category as dogs or animals that might be in the property</a:t>
            </a:r>
          </a:p>
        </p:txBody>
      </p:sp>
    </p:spTree>
    <p:extLst>
      <p:ext uri="{BB962C8B-B14F-4D97-AF65-F5344CB8AC3E}">
        <p14:creationId xmlns:p14="http://schemas.microsoft.com/office/powerpoint/2010/main" val="1779132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This was Suffolk Constabulary, which stated that: “Student officers complete an eighteen week training programme, which incorporates the issue of children being present at the arrest of offences under code G of PACE. The students receive extensive training around stalking, domestic abuse and protecting vulnerable people and a section of this looks at the effects on children. This is a week of the timetable. We then conduct several roleplays and have included children with the roleplay scenarios to show the recruits what effect this has on the children if the adults are arrested.” </a:t>
            </a:r>
          </a:p>
          <a:p>
            <a:pPr lvl="0">
              <a:spcBef>
                <a:spcPts val="0"/>
              </a:spcBef>
              <a:buNone/>
            </a:pPr>
            <a:endParaRPr dirty="0">
              <a:solidFill>
                <a:schemeClr val="dk1"/>
              </a:solidFill>
            </a:endParaRPr>
          </a:p>
          <a:p>
            <a:pPr lvl="0">
              <a:spcBef>
                <a:spcPts val="0"/>
              </a:spcBef>
              <a:buNone/>
            </a:pPr>
            <a:r>
              <a:rPr lang="en-GB" dirty="0">
                <a:solidFill>
                  <a:schemeClr val="dk1"/>
                </a:solidFill>
              </a:rPr>
              <a:t>None of the forces made references to their use of the </a:t>
            </a:r>
            <a:r>
              <a:rPr lang="en-GB" dirty="0" err="1">
                <a:solidFill>
                  <a:schemeClr val="dk1"/>
                </a:solidFill>
              </a:rPr>
              <a:t>i</a:t>
            </a:r>
            <a:r>
              <a:rPr lang="en-GB" dirty="0">
                <a:solidFill>
                  <a:schemeClr val="dk1"/>
                </a:solidFill>
              </a:rPr>
              <a:t>-HOP training.</a:t>
            </a:r>
          </a:p>
          <a:p>
            <a:pPr lvl="0">
              <a:spcBef>
                <a:spcPts val="0"/>
              </a:spcBef>
              <a:buNone/>
            </a:pPr>
            <a:endParaRPr dirty="0">
              <a:solidFill>
                <a:schemeClr val="dk1"/>
              </a:solidFill>
            </a:endParaRPr>
          </a:p>
          <a:p>
            <a:pPr lvl="0">
              <a:spcBef>
                <a:spcPts val="0"/>
              </a:spcBef>
              <a:buNone/>
            </a:pPr>
            <a:r>
              <a:rPr lang="en-GB" dirty="0">
                <a:solidFill>
                  <a:schemeClr val="dk1"/>
                </a:solidFill>
              </a:rPr>
              <a:t>Even though the National Police Chief’s Council told me that it has: “Promoted the </a:t>
            </a:r>
            <a:r>
              <a:rPr lang="en-GB" dirty="0" err="1">
                <a:solidFill>
                  <a:schemeClr val="dk1"/>
                </a:solidFill>
              </a:rPr>
              <a:t>i</a:t>
            </a:r>
            <a:r>
              <a:rPr lang="en-GB" dirty="0">
                <a:solidFill>
                  <a:schemeClr val="dk1"/>
                </a:solidFill>
              </a:rPr>
              <a:t>-HOP training run by </a:t>
            </a:r>
            <a:r>
              <a:rPr lang="en-GB" dirty="0" err="1">
                <a:solidFill>
                  <a:schemeClr val="dk1"/>
                </a:solidFill>
              </a:rPr>
              <a:t>Barnados</a:t>
            </a:r>
            <a:r>
              <a:rPr lang="en-GB" dirty="0">
                <a:solidFill>
                  <a:schemeClr val="dk1"/>
                </a:solidFill>
              </a:rPr>
              <a:t> as an approach that attempts to highlight the impact of arrest and prison on children.” </a:t>
            </a:r>
          </a:p>
          <a:p>
            <a:pPr lvl="0">
              <a:spcBef>
                <a:spcPts val="0"/>
              </a:spcBef>
              <a:buNone/>
            </a:pPr>
            <a:endParaRPr dirty="0">
              <a:solidFill>
                <a:schemeClr val="dk1"/>
              </a:solidFill>
            </a:endParaRPr>
          </a:p>
          <a:p>
            <a:pPr lvl="0">
              <a:spcBef>
                <a:spcPts val="0"/>
              </a:spcBef>
              <a:buNone/>
            </a:pPr>
            <a:r>
              <a:rPr lang="en-GB" dirty="0">
                <a:solidFill>
                  <a:schemeClr val="dk1"/>
                </a:solidFill>
              </a:rPr>
              <a:t>This is definitely changing, and I have recently read about just this sort of thing happening at West Midlands Police</a:t>
            </a:r>
          </a:p>
          <a:p>
            <a:pPr lvl="0">
              <a:spcBef>
                <a:spcPts val="0"/>
              </a:spcBef>
              <a:buNone/>
            </a:pPr>
            <a:endParaRPr dirty="0">
              <a:solidFill>
                <a:schemeClr val="dk1"/>
              </a:solidFill>
            </a:endParaRP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2173666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And following on from the report’s publication, Pact has now trained 232 police officers in London.</a:t>
            </a:r>
          </a:p>
          <a:p>
            <a:pPr lvl="0">
              <a:spcBef>
                <a:spcPts val="0"/>
              </a:spcBef>
              <a:buNone/>
            </a:pPr>
            <a:endParaRPr dirty="0"/>
          </a:p>
          <a:p>
            <a:pPr lvl="0">
              <a:spcBef>
                <a:spcPts val="0"/>
              </a:spcBef>
              <a:buNone/>
            </a:pPr>
            <a:r>
              <a:rPr lang="en-GB" dirty="0"/>
              <a:t>Really positive feedback - with many reporting that they hadn’t ever thought about the communication needs of children before.</a:t>
            </a:r>
          </a:p>
          <a:p>
            <a:pPr lvl="0">
              <a:spcBef>
                <a:spcPts val="0"/>
              </a:spcBef>
              <a:buNone/>
            </a:pPr>
            <a:endParaRPr dirty="0"/>
          </a:p>
          <a:p>
            <a:pPr lvl="0">
              <a:spcBef>
                <a:spcPts val="0"/>
              </a:spcBef>
              <a:buNone/>
            </a:pPr>
            <a:r>
              <a:rPr lang="en-GB" dirty="0"/>
              <a:t>And received requests for training from forces across England.</a:t>
            </a:r>
          </a:p>
          <a:p>
            <a:pPr lvl="0">
              <a:spcBef>
                <a:spcPts val="0"/>
              </a:spcBef>
              <a:buNone/>
            </a:pPr>
            <a:endParaRPr dirty="0"/>
          </a:p>
          <a:p>
            <a:pPr lvl="0">
              <a:spcBef>
                <a:spcPts val="0"/>
              </a:spcBef>
              <a:buNone/>
            </a:pPr>
            <a:r>
              <a:rPr lang="en-GB" dirty="0"/>
              <a:t>Now trying to engage the College of Policing to ensure this training becomes mandatory for all new recruits.</a:t>
            </a:r>
          </a:p>
          <a:p>
            <a:pPr lvl="0">
              <a:spcBef>
                <a:spcPts val="0"/>
              </a:spcBef>
              <a:buNone/>
            </a:pPr>
            <a:endParaRPr dirty="0"/>
          </a:p>
          <a:p>
            <a:pPr lvl="0">
              <a:spcBef>
                <a:spcPts val="0"/>
              </a:spcBef>
              <a:buNone/>
            </a:pPr>
            <a:r>
              <a:rPr lang="en-GB" dirty="0"/>
              <a:t>--</a:t>
            </a:r>
          </a:p>
          <a:p>
            <a:pPr lvl="0">
              <a:spcBef>
                <a:spcPts val="0"/>
              </a:spcBef>
              <a:buClr>
                <a:schemeClr val="dk1"/>
              </a:buClr>
              <a:buSzPct val="100000"/>
              <a:buFont typeface="Arial"/>
              <a:buNone/>
            </a:pPr>
            <a:r>
              <a:rPr lang="en-GB" dirty="0">
                <a:solidFill>
                  <a:schemeClr val="dk1"/>
                </a:solidFill>
              </a:rPr>
              <a:t>But the overall picture is there are no clear guidelines for police on this issue, no regular protocols embedded in areas such as risk assessment and very little training</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And even 232 police is a small proportion when there are 125k officers in England &amp; wales</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Recommendation</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More should be done to increase police awareness of the traumatic impact on children and the long-term effects. </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It is crucial that across all forces, police learn how to avoid causing unnecessary harm. Widespread take-up of resources such as </a:t>
            </a:r>
            <a:r>
              <a:rPr lang="en-GB" dirty="0" err="1">
                <a:solidFill>
                  <a:schemeClr val="dk1"/>
                </a:solidFill>
              </a:rPr>
              <a:t>i</a:t>
            </a:r>
            <a:r>
              <a:rPr lang="en-GB" dirty="0">
                <a:solidFill>
                  <a:schemeClr val="dk1"/>
                </a:solidFill>
              </a:rPr>
              <a:t>-HOP, and learning from examples such as San Francisco - and I’m excited that we will be hearing from the Former Police Chief later today - is critical. </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More must be done by Police Chiefs and the College of Policing to ensure this happens. </a:t>
            </a:r>
          </a:p>
        </p:txBody>
      </p:sp>
    </p:spTree>
    <p:extLst>
      <p:ext uri="{BB962C8B-B14F-4D97-AF65-F5344CB8AC3E}">
        <p14:creationId xmlns:p14="http://schemas.microsoft.com/office/powerpoint/2010/main" val="166851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So I said at the beginning that there was very little evidence on how many young people are affected.</a:t>
            </a:r>
          </a:p>
          <a:p>
            <a:pPr lvl="0">
              <a:spcBef>
                <a:spcPts val="0"/>
              </a:spcBef>
              <a:buNone/>
            </a:pPr>
            <a:endParaRPr/>
          </a:p>
          <a:p>
            <a:pPr lvl="0" rtl="0">
              <a:spcBef>
                <a:spcPts val="0"/>
              </a:spcBef>
              <a:buNone/>
            </a:pPr>
            <a:r>
              <a:rPr lang="en-GB"/>
              <a:t>So what data sources are there?</a:t>
            </a:r>
          </a:p>
        </p:txBody>
      </p:sp>
    </p:spTree>
    <p:extLst>
      <p:ext uri="{BB962C8B-B14F-4D97-AF65-F5344CB8AC3E}">
        <p14:creationId xmlns:p14="http://schemas.microsoft.com/office/powerpoint/2010/main" val="1631798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In the year ending March 2015, there were 950,000 arrests carried out by police in England and Wales.</a:t>
            </a:r>
          </a:p>
          <a:p>
            <a:pPr lvl="0">
              <a:spcBef>
                <a:spcPts val="0"/>
              </a:spcBef>
              <a:buNone/>
            </a:pPr>
            <a:r>
              <a:rPr lang="en-GB" dirty="0">
                <a:solidFill>
                  <a:schemeClr val="dk1"/>
                </a:solidFill>
              </a:rPr>
              <a:t>Some of those could be in the home</a:t>
            </a:r>
          </a:p>
          <a:p>
            <a:pPr lvl="0">
              <a:spcBef>
                <a:spcPts val="0"/>
              </a:spcBef>
              <a:buNone/>
            </a:pPr>
            <a:r>
              <a:rPr lang="en-GB" dirty="0">
                <a:solidFill>
                  <a:schemeClr val="dk1"/>
                </a:solidFill>
              </a:rPr>
              <a:t>And this doesn’t include searches</a:t>
            </a:r>
          </a:p>
          <a:p>
            <a:pPr lvl="0">
              <a:spcBef>
                <a:spcPts val="0"/>
              </a:spcBef>
              <a:buNone/>
            </a:pPr>
            <a:endParaRPr dirty="0">
              <a:solidFill>
                <a:schemeClr val="dk1"/>
              </a:solidFill>
            </a:endParaRPr>
          </a:p>
          <a:p>
            <a:pPr lv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2181529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smtClean="0">
                <a:solidFill>
                  <a:schemeClr val="dk1"/>
                </a:solidFill>
              </a:rPr>
              <a:t>Other </a:t>
            </a:r>
            <a:r>
              <a:rPr lang="en-GB" dirty="0">
                <a:solidFill>
                  <a:schemeClr val="dk1"/>
                </a:solidFill>
              </a:rPr>
              <a:t>data sources show that: </a:t>
            </a:r>
          </a:p>
          <a:p>
            <a:pPr lvl="0">
              <a:spcBef>
                <a:spcPts val="0"/>
              </a:spcBef>
              <a:buNone/>
            </a:pPr>
            <a:endParaRPr dirty="0">
              <a:solidFill>
                <a:schemeClr val="dk1"/>
              </a:solidFill>
            </a:endParaRPr>
          </a:p>
          <a:p>
            <a:pPr lvl="0">
              <a:spcBef>
                <a:spcPts val="0"/>
              </a:spcBef>
              <a:buNone/>
            </a:pPr>
            <a:r>
              <a:rPr lang="en-GB" dirty="0">
                <a:solidFill>
                  <a:schemeClr val="dk1"/>
                </a:solidFill>
              </a:rPr>
              <a:t>• Approximately 200,000 children in England and Wales had a parent in prison at some point in 2009.</a:t>
            </a:r>
          </a:p>
          <a:p>
            <a:pPr lvl="0">
              <a:spcBef>
                <a:spcPts val="0"/>
              </a:spcBef>
              <a:buNone/>
            </a:pPr>
            <a:endParaRPr dirty="0">
              <a:solidFill>
                <a:schemeClr val="dk1"/>
              </a:solidFill>
            </a:endParaRPr>
          </a:p>
          <a:p>
            <a:pPr lvl="0">
              <a:spcBef>
                <a:spcPts val="0"/>
              </a:spcBef>
              <a:buNone/>
            </a:pPr>
            <a:r>
              <a:rPr lang="en-GB" dirty="0">
                <a:solidFill>
                  <a:schemeClr val="dk1"/>
                </a:solidFill>
              </a:rPr>
              <a:t>• 54% of newly sentenced prisoners have children under the age of 18.</a:t>
            </a:r>
          </a:p>
          <a:p>
            <a:pPr lv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70609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Put hands up if you have encountered this issue before - met someone etc.</a:t>
            </a:r>
          </a:p>
          <a:p>
            <a:pPr lvl="0">
              <a:spcBef>
                <a:spcPts val="0"/>
              </a:spcBef>
              <a:buNone/>
            </a:pPr>
            <a:endParaRPr/>
          </a:p>
          <a:p>
            <a:pPr lvl="0">
              <a:spcBef>
                <a:spcPts val="0"/>
              </a:spcBef>
              <a:buNone/>
            </a:pPr>
            <a:r>
              <a:rPr lang="en-GB"/>
              <a:t>This is broadly as close to robust data as we currently have on this issue.</a:t>
            </a:r>
          </a:p>
          <a:p>
            <a:pPr lvl="0">
              <a:spcBef>
                <a:spcPts val="0"/>
              </a:spcBef>
              <a:buNone/>
            </a:pPr>
            <a:endParaRPr/>
          </a:p>
          <a:p>
            <a:pPr lvl="0" rtl="0">
              <a:spcBef>
                <a:spcPts val="0"/>
              </a:spcBef>
              <a:buNone/>
            </a:pPr>
            <a:r>
              <a:rPr lang="en-GB"/>
              <a:t>A Freedom of Information request to English police forces asking for details of the number of raids that had taken place in domestic properties, and where children were present, found that: None of the forces recorded data on the number of domestic raids carried out, in a searchable format. While most recorded other people who were present at the time of an arrest, none collected information on the ages of those present.23 Without this information it is impossible for the police to understand the potential impact they are having on children. </a:t>
            </a:r>
          </a:p>
        </p:txBody>
      </p:sp>
    </p:spTree>
    <p:extLst>
      <p:ext uri="{BB962C8B-B14F-4D97-AF65-F5344CB8AC3E}">
        <p14:creationId xmlns:p14="http://schemas.microsoft.com/office/powerpoint/2010/main" val="1312102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dirty="0" smtClean="0">
                <a:solidFill>
                  <a:schemeClr val="dk1"/>
                </a:solidFill>
              </a:rPr>
              <a:t>As part of the research for the All Party Parliamentary Group for Children on relationships between the police and young people, a group of seven young people in </a:t>
            </a:r>
            <a:r>
              <a:rPr lang="en-US" dirty="0" err="1" smtClean="0">
                <a:solidFill>
                  <a:schemeClr val="dk1"/>
                </a:solidFill>
              </a:rPr>
              <a:t>Cookham</a:t>
            </a:r>
            <a:r>
              <a:rPr lang="en-US" dirty="0" smtClean="0">
                <a:solidFill>
                  <a:schemeClr val="dk1"/>
                </a:solidFill>
              </a:rPr>
              <a:t> Wood Young Offenders Institute were asked: “How old were you when you had your first contact with the police and what was the context?” </a:t>
            </a:r>
          </a:p>
          <a:p>
            <a:pPr lvl="0">
              <a:spcBef>
                <a:spcPts val="0"/>
              </a:spcBef>
              <a:buClr>
                <a:schemeClr val="dk1"/>
              </a:buClr>
              <a:buSzPct val="100000"/>
              <a:buFont typeface="Arial"/>
              <a:buNone/>
            </a:pPr>
            <a:endParaRPr lang="en-US" dirty="0" smtClean="0">
              <a:solidFill>
                <a:schemeClr val="dk1"/>
              </a:solidFill>
            </a:endParaRPr>
          </a:p>
          <a:p>
            <a:pPr lvl="0">
              <a:spcBef>
                <a:spcPts val="0"/>
              </a:spcBef>
              <a:buClr>
                <a:schemeClr val="dk1"/>
              </a:buClr>
              <a:buSzPct val="100000"/>
              <a:buFont typeface="Arial"/>
              <a:buNone/>
            </a:pPr>
            <a:r>
              <a:rPr lang="en-US" dirty="0" smtClean="0">
                <a:solidFill>
                  <a:schemeClr val="dk1"/>
                </a:solidFill>
              </a:rPr>
              <a:t>Of the seven: </a:t>
            </a:r>
          </a:p>
          <a:p>
            <a:pPr lvl="0">
              <a:spcBef>
                <a:spcPts val="0"/>
              </a:spcBef>
              <a:buClr>
                <a:schemeClr val="dk1"/>
              </a:buClr>
              <a:buSzPct val="100000"/>
              <a:buFont typeface="Arial"/>
              <a:buNone/>
            </a:pPr>
            <a:r>
              <a:rPr lang="en-US" dirty="0" smtClean="0">
                <a:solidFill>
                  <a:schemeClr val="dk1"/>
                </a:solidFill>
              </a:rPr>
              <a:t>• Two reported it was during home raids.</a:t>
            </a:r>
          </a:p>
          <a:p>
            <a:pPr lvl="0">
              <a:spcBef>
                <a:spcPts val="0"/>
              </a:spcBef>
              <a:buClr>
                <a:schemeClr val="dk1"/>
              </a:buClr>
              <a:buSzPct val="100000"/>
              <a:buFont typeface="Arial"/>
              <a:buNone/>
            </a:pPr>
            <a:r>
              <a:rPr lang="en-US" dirty="0" smtClean="0">
                <a:solidFill>
                  <a:schemeClr val="dk1"/>
                </a:solidFill>
              </a:rPr>
              <a:t> • One when aged 10. </a:t>
            </a:r>
          </a:p>
          <a:p>
            <a:pPr lvl="0">
              <a:spcBef>
                <a:spcPts val="0"/>
              </a:spcBef>
              <a:buClr>
                <a:schemeClr val="dk1"/>
              </a:buClr>
              <a:buSzPct val="100000"/>
              <a:buFont typeface="Arial"/>
              <a:buNone/>
            </a:pPr>
            <a:r>
              <a:rPr lang="en-US" dirty="0" smtClean="0">
                <a:solidFill>
                  <a:schemeClr val="dk1"/>
                </a:solidFill>
              </a:rPr>
              <a:t>• One when aged five or six.</a:t>
            </a:r>
          </a:p>
          <a:p>
            <a:pPr lvl="0">
              <a:spcBef>
                <a:spcPts val="0"/>
              </a:spcBef>
              <a:buClr>
                <a:schemeClr val="dk1"/>
              </a:buClr>
              <a:buSzPct val="100000"/>
              <a:buFont typeface="Arial"/>
              <a:buNone/>
            </a:pPr>
            <a:endParaRPr lang="en-US" dirty="0" smtClean="0">
              <a:solidFill>
                <a:schemeClr val="dk1"/>
              </a:solidFill>
            </a:endParaRPr>
          </a:p>
          <a:p>
            <a:pPr lvl="0">
              <a:spcBef>
                <a:spcPts val="0"/>
              </a:spcBef>
              <a:buClr>
                <a:schemeClr val="dk1"/>
              </a:buClr>
              <a:buSzPct val="100000"/>
              <a:buFont typeface="Arial"/>
              <a:buNone/>
            </a:pPr>
            <a:r>
              <a:rPr lang="en-US" dirty="0" smtClean="0">
                <a:solidFill>
                  <a:schemeClr val="dk1"/>
                </a:solidFill>
              </a:rPr>
              <a:t> However, others had experienced raids at a later point. </a:t>
            </a:r>
          </a:p>
          <a:p>
            <a:pPr lvl="0">
              <a:spcBef>
                <a:spcPts val="0"/>
              </a:spcBef>
              <a:buNone/>
            </a:pPr>
            <a:endParaRPr lang="en-US" dirty="0" smtClean="0">
              <a:solidFill>
                <a:schemeClr val="dk1"/>
              </a:solidFill>
            </a:endParaRPr>
          </a:p>
          <a:p>
            <a:pPr lvl="0">
              <a:spcBef>
                <a:spcPts val="0"/>
              </a:spcBef>
              <a:buNone/>
            </a:pPr>
            <a:r>
              <a:rPr lang="en-US" dirty="0" smtClean="0">
                <a:solidFill>
                  <a:schemeClr val="dk1"/>
                </a:solidFill>
              </a:rPr>
              <a:t>One recent small-scale study for Scotland’s Commissioner for Children and Young People, and Families Outside, found that: </a:t>
            </a:r>
          </a:p>
          <a:p>
            <a:pPr lvl="0">
              <a:spcBef>
                <a:spcPts val="0"/>
              </a:spcBef>
              <a:buNone/>
            </a:pPr>
            <a:r>
              <a:rPr lang="en-US" dirty="0" smtClean="0">
                <a:solidFill>
                  <a:schemeClr val="dk1"/>
                </a:solidFill>
              </a:rPr>
              <a:t>• At the time of arrest, seven children/ young people (aged four years to 15 years) were present, while the other 13 were not. </a:t>
            </a: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r>
              <a:rPr lang="en-GB" dirty="0">
                <a:solidFill>
                  <a:schemeClr val="dk1"/>
                </a:solidFill>
              </a:rPr>
              <a:t> </a:t>
            </a:r>
          </a:p>
        </p:txBody>
      </p:sp>
    </p:spTree>
    <p:extLst>
      <p:ext uri="{BB962C8B-B14F-4D97-AF65-F5344CB8AC3E}">
        <p14:creationId xmlns:p14="http://schemas.microsoft.com/office/powerpoint/2010/main" val="2052161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smtClean="0">
                <a:solidFill>
                  <a:schemeClr val="dk1"/>
                </a:solidFill>
              </a:rPr>
              <a:t>While </a:t>
            </a:r>
            <a:r>
              <a:rPr lang="en-GB" dirty="0">
                <a:solidFill>
                  <a:schemeClr val="dk1"/>
                </a:solidFill>
              </a:rPr>
              <a:t>this issue has received slightly more research in the USA, there is still a large gap in the data. </a:t>
            </a:r>
          </a:p>
          <a:p>
            <a:pPr lvl="0">
              <a:spcBef>
                <a:spcPts val="0"/>
              </a:spcBef>
              <a:buNone/>
            </a:pPr>
            <a:r>
              <a:rPr lang="en-GB" dirty="0">
                <a:solidFill>
                  <a:schemeClr val="dk1"/>
                </a:solidFill>
              </a:rPr>
              <a:t>• One survey of jailed mothers in California, found that one in five children were present at the arrest of their mother.</a:t>
            </a:r>
          </a:p>
          <a:p>
            <a:pPr lvl="0">
              <a:spcBef>
                <a:spcPts val="0"/>
              </a:spcBef>
              <a:buNone/>
            </a:pPr>
            <a:r>
              <a:rPr lang="en-GB" dirty="0">
                <a:solidFill>
                  <a:schemeClr val="dk1"/>
                </a:solidFill>
              </a:rPr>
              <a:t> • Among parents incarcerated in New Mexico state prison, 32% of mothers and 26% of fathers indicated that their children witnessed their arrest.29 </a:t>
            </a:r>
          </a:p>
          <a:p>
            <a:pPr lvl="0">
              <a:spcBef>
                <a:spcPts val="0"/>
              </a:spcBef>
              <a:buNone/>
            </a:pPr>
            <a:r>
              <a:rPr lang="en-GB" dirty="0">
                <a:solidFill>
                  <a:schemeClr val="dk1"/>
                </a:solidFill>
              </a:rPr>
              <a:t>• A separate study estimated that 67% of parents arrested were handcuffed in front of their children.30</a:t>
            </a:r>
          </a:p>
          <a:p>
            <a:pPr lv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r>
              <a:rPr lang="en-GB" dirty="0">
                <a:solidFill>
                  <a:schemeClr val="dk1"/>
                </a:solidFill>
              </a:rPr>
              <a:t> </a:t>
            </a:r>
          </a:p>
        </p:txBody>
      </p:sp>
    </p:spTree>
    <p:extLst>
      <p:ext uri="{BB962C8B-B14F-4D97-AF65-F5344CB8AC3E}">
        <p14:creationId xmlns:p14="http://schemas.microsoft.com/office/powerpoint/2010/main" val="1104617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FOI</a:t>
            </a:r>
          </a:p>
          <a:p>
            <a:pPr lvl="0">
              <a:spcBef>
                <a:spcPts val="0"/>
              </a:spcBef>
              <a:buNone/>
            </a:pPr>
            <a:endParaRPr dirty="0">
              <a:solidFill>
                <a:schemeClr val="dk1"/>
              </a:solidFill>
            </a:endParaRPr>
          </a:p>
          <a:p>
            <a:pPr lvl="0">
              <a:spcBef>
                <a:spcPts val="0"/>
              </a:spcBef>
              <a:buNone/>
            </a:pPr>
            <a:r>
              <a:rPr lang="en-GB" dirty="0">
                <a:solidFill>
                  <a:schemeClr val="dk1"/>
                </a:solidFill>
              </a:rPr>
              <a:t>None held it in searchable form.</a:t>
            </a:r>
          </a:p>
          <a:p>
            <a:pPr lvl="0">
              <a:spcBef>
                <a:spcPts val="0"/>
              </a:spcBef>
              <a:buNone/>
            </a:pPr>
            <a:endParaRPr dirty="0">
              <a:solidFill>
                <a:schemeClr val="dk1"/>
              </a:solidFill>
            </a:endParaRPr>
          </a:p>
          <a:p>
            <a:pPr lvl="0" rtl="0">
              <a:spcBef>
                <a:spcPts val="0"/>
              </a:spcBef>
              <a:buNone/>
            </a:pPr>
            <a:r>
              <a:rPr lang="en-GB" dirty="0">
                <a:solidFill>
                  <a:schemeClr val="dk1"/>
                </a:solidFill>
              </a:rPr>
              <a:t>Most recording who was present at arrest but not ages.</a:t>
            </a:r>
          </a:p>
          <a:p>
            <a:pPr lvl="0" rtl="0">
              <a:spcBef>
                <a:spcPts val="0"/>
              </a:spcBef>
              <a:buNone/>
            </a:pPr>
            <a:endParaRPr dirty="0">
              <a:solidFill>
                <a:schemeClr val="dk1"/>
              </a:solidFill>
            </a:endParaRPr>
          </a:p>
          <a:p>
            <a:pPr lvl="0" rtl="0">
              <a:spcBef>
                <a:spcPts val="0"/>
              </a:spcBef>
              <a:buNone/>
            </a:pPr>
            <a:r>
              <a:rPr lang="en-GB" dirty="0">
                <a:solidFill>
                  <a:schemeClr val="dk1"/>
                </a:solidFill>
              </a:rPr>
              <a:t>However, the Freedom of Information team at the Metropolitan Police went to extra lengths to try and provide additional useful information. </a:t>
            </a:r>
          </a:p>
          <a:p>
            <a:pPr lvl="0" rtl="0">
              <a:spcBef>
                <a:spcPts val="0"/>
              </a:spcBef>
              <a:buNone/>
            </a:pPr>
            <a:endParaRPr dirty="0">
              <a:solidFill>
                <a:schemeClr val="dk1"/>
              </a:solidFill>
            </a:endParaRPr>
          </a:p>
          <a:p>
            <a:pPr lvl="0" rtl="0">
              <a:spcBef>
                <a:spcPts val="0"/>
              </a:spcBef>
              <a:buNone/>
            </a:pPr>
            <a:r>
              <a:rPr lang="en-GB" dirty="0">
                <a:solidFill>
                  <a:schemeClr val="dk1"/>
                </a:solidFill>
              </a:rPr>
              <a:t>Following their suggestion for an amended request, they provided data for pre-planned searches of private premises in 2015, where a form 101 was completed, in two Borough Command Units. </a:t>
            </a:r>
          </a:p>
          <a:p>
            <a:pPr lvl="0" rtl="0">
              <a:spcBef>
                <a:spcPts val="0"/>
              </a:spcBef>
              <a:buNone/>
            </a:pPr>
            <a:endParaRPr dirty="0">
              <a:solidFill>
                <a:schemeClr val="dk1"/>
              </a:solidFill>
            </a:endParaRPr>
          </a:p>
          <a:p>
            <a:pPr lvl="0">
              <a:spcBef>
                <a:spcPts val="0"/>
              </a:spcBef>
              <a:buNone/>
            </a:pPr>
            <a:r>
              <a:rPr lang="en-GB" dirty="0">
                <a:solidFill>
                  <a:schemeClr val="dk1"/>
                </a:solidFill>
              </a:rPr>
              <a:t>If you were to do a crude calculation based on the number of households in the UK, using the results from Richmond upon Thames, you could estimate the following: 4,167 children estimated to be present during a </a:t>
            </a:r>
            <a:r>
              <a:rPr lang="en-GB" dirty="0" err="1">
                <a:solidFill>
                  <a:schemeClr val="dk1"/>
                </a:solidFill>
              </a:rPr>
              <a:t>preplanned</a:t>
            </a:r>
            <a:r>
              <a:rPr lang="en-GB" dirty="0">
                <a:solidFill>
                  <a:schemeClr val="dk1"/>
                </a:solidFill>
              </a:rPr>
              <a:t> search of private premises where a form 101 was completed, in 2015.</a:t>
            </a:r>
          </a:p>
          <a:p>
            <a:pPr lvl="0">
              <a:spcBef>
                <a:spcPts val="0"/>
              </a:spcBef>
              <a:buNone/>
            </a:pPr>
            <a:endParaRPr dirty="0">
              <a:solidFill>
                <a:schemeClr val="dk1"/>
              </a:solidFill>
            </a:endParaRPr>
          </a:p>
          <a:p>
            <a:pPr lvl="0">
              <a:spcBef>
                <a:spcPts val="0"/>
              </a:spcBef>
              <a:buNone/>
            </a:pPr>
            <a:r>
              <a:rPr lang="en-GB" dirty="0">
                <a:solidFill>
                  <a:schemeClr val="dk1"/>
                </a:solidFill>
              </a:rPr>
              <a:t>Pact’s subsequent conversations with the London’s Deputy Mayor for Policing and Crime confirms that this data is at least collected by the Met. But no one is aggregating it or using it for any purpose.</a:t>
            </a:r>
          </a:p>
          <a:p>
            <a:pPr lvl="0">
              <a:spcBef>
                <a:spcPts val="0"/>
              </a:spcBef>
              <a:buNone/>
            </a:pPr>
            <a:endParaRPr dirty="0">
              <a:solidFill>
                <a:schemeClr val="dk1"/>
              </a:solidFill>
            </a:endParaRPr>
          </a:p>
          <a:p>
            <a:pPr lvl="0">
              <a:spcBef>
                <a:spcPts val="0"/>
              </a:spcBef>
              <a:buNone/>
            </a:pPr>
            <a:r>
              <a:rPr lang="en-GB" dirty="0">
                <a:solidFill>
                  <a:schemeClr val="dk1"/>
                </a:solidFill>
              </a:rPr>
              <a:t>More must be done to understand the scale of this problem. As the most reliable source of information on this issue, a mini programme should be run, led by the National Police Chief’s Council’s lead for Policing Children and Young People. Key data to capture would include: For every arrest or post-arrest search in a domestic setting, was a child or young person present? What was their relationship to the offender? Was force used in the arrest/search? The cost implications for this are minimal. For example, in a small, but representative sample of police stations, these questions could be asked to all offenders during the booking process over the period of a month. </a:t>
            </a:r>
          </a:p>
          <a:p>
            <a:pPr lvl="0">
              <a:spcBef>
                <a:spcPts val="0"/>
              </a:spcBef>
              <a:buNone/>
            </a:pPr>
            <a:endParaRPr dirty="0">
              <a:solidFill>
                <a:schemeClr val="dk1"/>
              </a:solidFill>
            </a:endParaRPr>
          </a:p>
          <a:p>
            <a:pPr lvl="0">
              <a:spcBef>
                <a:spcPts val="0"/>
              </a:spcBef>
              <a:buClr>
                <a:schemeClr val="dk1"/>
              </a:buClr>
              <a:buSzPct val="100000"/>
              <a:buFont typeface="Arial"/>
              <a:buNone/>
            </a:pPr>
            <a:r>
              <a:rPr lang="en-GB" dirty="0">
                <a:solidFill>
                  <a:schemeClr val="dk1"/>
                </a:solidFill>
              </a:rPr>
              <a:t>Or even more simply, a force such as the Met could lead the way and mine its own existing data to put together a comprehensive picture of what is happening.</a:t>
            </a:r>
          </a:p>
          <a:p>
            <a:pPr lvl="0" rtl="0">
              <a:spcBef>
                <a:spcPts val="0"/>
              </a:spcBef>
              <a:buNone/>
            </a:pPr>
            <a:endParaRPr dirty="0">
              <a:solidFill>
                <a:schemeClr val="dk1"/>
              </a:solidFill>
            </a:endParaRPr>
          </a:p>
          <a:p>
            <a:pPr lv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endParaRPr dirty="0">
              <a:solidFill>
                <a:schemeClr val="dk1"/>
              </a:solidFill>
            </a:endParaRPr>
          </a:p>
          <a:p>
            <a:pPr lvl="0" rtl="0">
              <a:spcBef>
                <a:spcPts val="0"/>
              </a:spcBef>
              <a:buNone/>
            </a:pPr>
            <a:r>
              <a:rPr lang="en-GB" dirty="0">
                <a:solidFill>
                  <a:schemeClr val="dk1"/>
                </a:solidFill>
              </a:rPr>
              <a:t> </a:t>
            </a:r>
          </a:p>
        </p:txBody>
      </p:sp>
    </p:spTree>
    <p:extLst>
      <p:ext uri="{BB962C8B-B14F-4D97-AF65-F5344CB8AC3E}">
        <p14:creationId xmlns:p14="http://schemas.microsoft.com/office/powerpoint/2010/main" val="1582438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45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1. Identifying the scale The police, led by the National Police Chief’s Council’s lead for Policing Children and Young People, should run a data project to identify the scale of this problem. This could be done on a minimal budget using sample areas. </a:t>
            </a:r>
          </a:p>
          <a:p>
            <a:pPr lvl="0">
              <a:spcBef>
                <a:spcPts val="0"/>
              </a:spcBef>
              <a:buNone/>
            </a:pPr>
            <a:endParaRPr dirty="0"/>
          </a:p>
          <a:p>
            <a:pPr lvl="0">
              <a:spcBef>
                <a:spcPts val="0"/>
              </a:spcBef>
              <a:buNone/>
            </a:pPr>
            <a:r>
              <a:rPr lang="en-GB" dirty="0"/>
              <a:t>2. Research to identify what would make a difference Academics should undertake further research to pinpoint the key factors that contribute to the trauma so that police can be reliably informed of what will really make a difference. </a:t>
            </a:r>
          </a:p>
          <a:p>
            <a:pPr lvl="0">
              <a:spcBef>
                <a:spcPts val="0"/>
              </a:spcBef>
              <a:buNone/>
            </a:pPr>
            <a:endParaRPr dirty="0"/>
          </a:p>
          <a:p>
            <a:pPr lvl="0">
              <a:spcBef>
                <a:spcPts val="0"/>
              </a:spcBef>
              <a:buNone/>
            </a:pPr>
            <a:r>
              <a:rPr lang="en-GB" dirty="0"/>
              <a:t>With this I would also add the importance of sharing best practice. There are exciting speakers here today. And I know that Pact are trialling lots of new work including a calling card for police to leave behind, that they have developed with their young people. And also exploring the role of police liaison officers for schools in providing post-arrest support. There’s so much to do that I would urge you to share your ideas and build on existing successes. </a:t>
            </a:r>
          </a:p>
          <a:p>
            <a:pPr lvl="0">
              <a:spcBef>
                <a:spcPts val="0"/>
              </a:spcBef>
              <a:buNone/>
            </a:pPr>
            <a:endParaRPr dirty="0"/>
          </a:p>
          <a:p>
            <a:pPr lvl="0">
              <a:spcBef>
                <a:spcPts val="0"/>
              </a:spcBef>
              <a:buNone/>
            </a:pPr>
            <a:r>
              <a:rPr lang="en-GB" dirty="0"/>
              <a:t>3. Programme to support youth advocates Charities working with young people or with families of prisoners should seek to provide targeted support for this forgotten group - not only listening to them, but also supporting them to become advocates for themselves and their peers. </a:t>
            </a:r>
          </a:p>
          <a:p>
            <a:pPr lvl="0">
              <a:spcBef>
                <a:spcPts val="0"/>
              </a:spcBef>
              <a:buNone/>
            </a:pPr>
            <a:endParaRPr dirty="0"/>
          </a:p>
          <a:p>
            <a:pPr lvl="0">
              <a:spcBef>
                <a:spcPts val="0"/>
              </a:spcBef>
              <a:buNone/>
            </a:pPr>
            <a:r>
              <a:rPr lang="en-GB" dirty="0"/>
              <a:t>4. Training for police The police, led by the College of Policing, should do more to increase police awareness of the traumatic impact on children and the long-term effects of this.</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238676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I want to leave you with something from the mother I spoke of earlier who wrote:</a:t>
            </a:r>
          </a:p>
          <a:p>
            <a:pPr lvl="0">
              <a:spcBef>
                <a:spcPts val="0"/>
              </a:spcBef>
              <a:buNone/>
            </a:pPr>
            <a:endParaRPr dirty="0"/>
          </a:p>
          <a:p>
            <a:pPr lvl="0">
              <a:spcBef>
                <a:spcPts val="0"/>
              </a:spcBef>
              <a:buNone/>
            </a:pPr>
            <a:r>
              <a:rPr lang="en-GB" dirty="0"/>
              <a:t>I know the police have a job to do and I know that my husband is where he should be, but my daughter didn’t ask for any of this.  </a:t>
            </a:r>
          </a:p>
          <a:p>
            <a:pPr lvl="0">
              <a:spcBef>
                <a:spcPts val="0"/>
              </a:spcBef>
              <a:buNone/>
            </a:pPr>
            <a:endParaRPr dirty="0"/>
          </a:p>
          <a:p>
            <a:pPr lvl="0" rtl="0">
              <a:spcBef>
                <a:spcPts val="0"/>
              </a:spcBef>
              <a:buNone/>
            </a:pPr>
            <a:r>
              <a:rPr lang="en-GB" dirty="0"/>
              <a:t>These children have not committed crimes. They are innocent bystanders - the collateral damage of the crimes of their family and the response of the police. And we all have a duty to protect them.</a:t>
            </a:r>
          </a:p>
          <a:p>
            <a:pPr lvl="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072890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994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Based on limited sources it could be as high as 80,000 children - or one in three of those with a parent in prison.</a:t>
            </a:r>
          </a:p>
          <a:p>
            <a:pPr lvl="0">
              <a:spcBef>
                <a:spcPts val="0"/>
              </a:spcBef>
              <a:buNone/>
            </a:pPr>
            <a:endParaRPr/>
          </a:p>
          <a:p>
            <a:pPr lvl="0" rtl="0">
              <a:spcBef>
                <a:spcPts val="0"/>
              </a:spcBef>
              <a:buNone/>
            </a:pPr>
            <a:r>
              <a:rPr lang="en-GB"/>
              <a:t>This number wouldn’t include those where it was an older sibling who was the offender. </a:t>
            </a:r>
          </a:p>
        </p:txBody>
      </p:sp>
    </p:spTree>
    <p:extLst>
      <p:ext uri="{BB962C8B-B14F-4D97-AF65-F5344CB8AC3E}">
        <p14:creationId xmlns:p14="http://schemas.microsoft.com/office/powerpoint/2010/main" val="277823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So I’m going to spend some time now covering the main topics of my report:</a:t>
            </a:r>
          </a:p>
          <a:p>
            <a:pPr lvl="0">
              <a:spcBef>
                <a:spcPts val="0"/>
              </a:spcBef>
              <a:buNone/>
            </a:pPr>
            <a:endParaRPr/>
          </a:p>
          <a:p>
            <a:pPr lvl="0">
              <a:spcBef>
                <a:spcPts val="0"/>
              </a:spcBef>
              <a:buNone/>
            </a:pPr>
            <a:r>
              <a:rPr lang="en-GB"/>
              <a:t>what we know about the impact on children and young people of witnessing home raids;</a:t>
            </a:r>
          </a:p>
          <a:p>
            <a:pPr lvl="0">
              <a:spcBef>
                <a:spcPts val="0"/>
              </a:spcBef>
              <a:buNone/>
            </a:pPr>
            <a:r>
              <a:rPr lang="en-GB"/>
              <a:t> an overview of current police practice in England; an insight into how many children and young people may be affected; </a:t>
            </a:r>
          </a:p>
          <a:p>
            <a:pPr lvl="0">
              <a:spcBef>
                <a:spcPts val="0"/>
              </a:spcBef>
              <a:buNone/>
            </a:pPr>
            <a:endParaRPr/>
          </a:p>
          <a:p>
            <a:pPr lvl="0">
              <a:spcBef>
                <a:spcPts val="0"/>
              </a:spcBef>
              <a:buNone/>
            </a:pPr>
            <a:r>
              <a:rPr lang="en-GB"/>
              <a:t>My report looks at examples of emerging good practice outside of England. However I won’t speak about this today as some of those practioners are on the bill, in particular Gregory Suhr Former Chief of Police, San Francisco Police Dept. </a:t>
            </a:r>
          </a:p>
          <a:p>
            <a:pPr lvl="0">
              <a:spcBef>
                <a:spcPts val="0"/>
              </a:spcBef>
              <a:buNone/>
            </a:pPr>
            <a:r>
              <a:rPr lang="en-GB"/>
              <a:t>recommendations for next steps. </a:t>
            </a:r>
          </a:p>
          <a:p>
            <a:pPr lvl="0">
              <a:spcBef>
                <a:spcPts val="0"/>
              </a:spcBef>
              <a:buNone/>
            </a:pPr>
            <a:endParaRPr/>
          </a:p>
          <a:p>
            <a:pPr lvl="0">
              <a:spcBef>
                <a:spcPts val="0"/>
              </a:spcBef>
              <a:buNone/>
            </a:pPr>
            <a:r>
              <a:rPr lang="en-GB"/>
              <a:t>It was my hope with my report that it would provide a useful framework to be picked up both by the police – who are best placed to make a real difference to these children’s lives – and by the charities and other support agencies that are concerned for the welfare of these children.</a:t>
            </a:r>
          </a:p>
          <a:p>
            <a:pPr lvl="0">
              <a:spcBef>
                <a:spcPts val="0"/>
              </a:spcBef>
              <a:buNone/>
            </a:pPr>
            <a:endParaRPr/>
          </a:p>
          <a:p>
            <a:pPr lvl="0">
              <a:spcBef>
                <a:spcPts val="0"/>
              </a:spcBef>
              <a:buNone/>
            </a:pPr>
            <a:r>
              <a:rPr lang="en-GB"/>
              <a:t>So I am delighted that it is the topic of this conference. And I hope you - the practitioners - will be able to use this as a tool to improve the experiences of these children and young people</a:t>
            </a:r>
          </a:p>
        </p:txBody>
      </p:sp>
    </p:spTree>
    <p:extLst>
      <p:ext uri="{BB962C8B-B14F-4D97-AF65-F5344CB8AC3E}">
        <p14:creationId xmlns:p14="http://schemas.microsoft.com/office/powerpoint/2010/main" val="10968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48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We started by hearing the story of a young person.</a:t>
            </a:r>
          </a:p>
          <a:p>
            <a:pPr lvl="0">
              <a:spcBef>
                <a:spcPts val="0"/>
              </a:spcBef>
              <a:buNone/>
            </a:pPr>
            <a:endParaRPr/>
          </a:p>
          <a:p>
            <a:pPr lvl="0">
              <a:spcBef>
                <a:spcPts val="0"/>
              </a:spcBef>
              <a:buNone/>
            </a:pPr>
            <a:r>
              <a:rPr lang="en-GB"/>
              <a:t>His mum ended up getting support from Pact. </a:t>
            </a:r>
          </a:p>
          <a:p>
            <a:pPr lvl="0">
              <a:spcBef>
                <a:spcPts val="0"/>
              </a:spcBef>
              <a:buNone/>
            </a:pPr>
            <a:endParaRPr/>
          </a:p>
          <a:p>
            <a:pPr lvl="0">
              <a:spcBef>
                <a:spcPts val="0"/>
              </a:spcBef>
              <a:buNone/>
            </a:pPr>
            <a:r>
              <a:rPr lang="en-GB"/>
              <a:t>And ss a result he ended up taking part in a project they were running - based on an idea from California.</a:t>
            </a:r>
          </a:p>
          <a:p>
            <a:pPr lvl="0">
              <a:spcBef>
                <a:spcPts val="0"/>
              </a:spcBef>
              <a:buNone/>
            </a:pPr>
            <a:endParaRPr/>
          </a:p>
          <a:p>
            <a:pPr lvl="0">
              <a:spcBef>
                <a:spcPts val="0"/>
              </a:spcBef>
              <a:buNone/>
            </a:pPr>
            <a:r>
              <a:rPr lang="en-GB"/>
              <a:t>Using creative arts they asked the young people to put together a charter of rights for themselves.</a:t>
            </a:r>
          </a:p>
          <a:p>
            <a:pPr lvl="0">
              <a:spcBef>
                <a:spcPts val="0"/>
              </a:spcBef>
              <a:buNone/>
            </a:pPr>
            <a:endParaRPr/>
          </a:p>
          <a:p>
            <a:pPr lvl="0">
              <a:spcBef>
                <a:spcPts val="0"/>
              </a:spcBef>
              <a:buNone/>
            </a:pPr>
            <a:r>
              <a:rPr lang="en-GB"/>
              <a:t>They came up with 25 - and you can read them all on Pact’s website.</a:t>
            </a:r>
          </a:p>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353082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solidFill>
                  <a:schemeClr val="dk1"/>
                </a:solidFill>
              </a:rPr>
              <a:t>But 4 of those - to the surprise of many involved in the project, were to do with home raids.</a:t>
            </a:r>
          </a:p>
          <a:p>
            <a:pPr lvl="0">
              <a:spcBef>
                <a:spcPts val="0"/>
              </a:spcBef>
              <a:buClr>
                <a:schemeClr val="dk1"/>
              </a:buClr>
              <a:buSzPct val="100000"/>
              <a:buFont typeface="Arial"/>
              <a:buNone/>
            </a:pPr>
            <a:endParaRPr dirty="0">
              <a:solidFill>
                <a:schemeClr val="dk1"/>
              </a:solidFill>
            </a:endParaRPr>
          </a:p>
          <a:p>
            <a:pPr lvl="0">
              <a:spcBef>
                <a:spcPts val="0"/>
              </a:spcBef>
              <a:buNone/>
            </a:pPr>
            <a:r>
              <a:rPr lang="en-GB" dirty="0"/>
              <a:t>These were the 4 -</a:t>
            </a:r>
          </a:p>
          <a:p>
            <a:pPr lvl="0">
              <a:spcBef>
                <a:spcPts val="0"/>
              </a:spcBef>
              <a:buNone/>
            </a:pPr>
            <a:endParaRPr dirty="0"/>
          </a:p>
          <a:p>
            <a:pPr lvl="0" rtl="0">
              <a:spcBef>
                <a:spcPts val="0"/>
              </a:spcBef>
              <a:buClr>
                <a:schemeClr val="dk1"/>
              </a:buClr>
              <a:buSzPct val="100000"/>
              <a:buFont typeface="Arial"/>
              <a:buNone/>
            </a:pPr>
            <a:r>
              <a:rPr lang="en-GB" dirty="0"/>
              <a:t>We want there to be more consideration for the rest of the family when an arrest takes place. </a:t>
            </a:r>
          </a:p>
          <a:p>
            <a:pPr lvl="0" rtl="0">
              <a:spcBef>
                <a:spcPts val="0"/>
              </a:spcBef>
              <a:buClr>
                <a:schemeClr val="dk1"/>
              </a:buClr>
              <a:buSzPct val="100000"/>
              <a:buFont typeface="Arial"/>
              <a:buNone/>
            </a:pPr>
            <a:endParaRPr dirty="0"/>
          </a:p>
          <a:p>
            <a:pPr lvl="0" rtl="0">
              <a:spcBef>
                <a:spcPts val="0"/>
              </a:spcBef>
              <a:buClr>
                <a:schemeClr val="dk1"/>
              </a:buClr>
              <a:buSzPct val="100000"/>
              <a:buFont typeface="Arial"/>
              <a:buNone/>
            </a:pPr>
            <a:r>
              <a:rPr lang="en-GB" dirty="0"/>
              <a:t>We don’t want our homes to be raided. </a:t>
            </a:r>
          </a:p>
          <a:p>
            <a:pPr lvl="0" rtl="0">
              <a:spcBef>
                <a:spcPts val="0"/>
              </a:spcBef>
              <a:buClr>
                <a:schemeClr val="dk1"/>
              </a:buClr>
              <a:buSzPct val="100000"/>
              <a:buFont typeface="Arial"/>
              <a:buNone/>
            </a:pPr>
            <a:endParaRPr dirty="0"/>
          </a:p>
          <a:p>
            <a:pPr lvl="0" rtl="0">
              <a:spcBef>
                <a:spcPts val="0"/>
              </a:spcBef>
              <a:buClr>
                <a:schemeClr val="dk1"/>
              </a:buClr>
              <a:buSzPct val="100000"/>
              <a:buFont typeface="Arial"/>
              <a:buNone/>
            </a:pPr>
            <a:r>
              <a:rPr lang="en-GB" dirty="0"/>
              <a:t>We don’t want force to be used in front of us. </a:t>
            </a:r>
          </a:p>
          <a:p>
            <a:pPr lvl="0" rtl="0">
              <a:spcBef>
                <a:spcPts val="0"/>
              </a:spcBef>
              <a:buClr>
                <a:schemeClr val="dk1"/>
              </a:buClr>
              <a:buSzPct val="100000"/>
              <a:buFont typeface="Arial"/>
              <a:buNone/>
            </a:pPr>
            <a:endParaRPr dirty="0"/>
          </a:p>
          <a:p>
            <a:pPr lvl="0" rtl="0">
              <a:spcBef>
                <a:spcPts val="0"/>
              </a:spcBef>
              <a:buNone/>
            </a:pPr>
            <a:r>
              <a:rPr lang="en-GB" dirty="0"/>
              <a:t>We want our homes to be cleared up and fixed after a raid.</a:t>
            </a:r>
          </a:p>
          <a:p>
            <a:pPr lvl="0" rtl="0">
              <a:spcBef>
                <a:spcPts val="0"/>
              </a:spcBef>
              <a:buNone/>
            </a:pPr>
            <a:endParaRPr dirty="0"/>
          </a:p>
          <a:p>
            <a:pPr lvl="0" rtl="0">
              <a:spcBef>
                <a:spcPts val="0"/>
              </a:spcBef>
              <a:buNone/>
            </a:pPr>
            <a:r>
              <a:rPr lang="en-GB" dirty="0"/>
              <a:t>So young people are telling us that this matters to them.</a:t>
            </a:r>
          </a:p>
          <a:p>
            <a:pPr lvl="0" rtl="0">
              <a:spcBef>
                <a:spcPts val="0"/>
              </a:spcBef>
              <a:buNone/>
            </a:pPr>
            <a:endParaRPr dirty="0"/>
          </a:p>
          <a:p>
            <a:pPr marL="457200" lvl="0" indent="-228600" rtl="0">
              <a:spcBef>
                <a:spcPts val="0"/>
              </a:spcBef>
              <a:buChar char="-"/>
            </a:pPr>
            <a:r>
              <a:rPr lang="en-GB" dirty="0"/>
              <a:t>Before I move onto the next stage I want to say that the evidence is scant - and that is a huge part of the current problem.</a:t>
            </a:r>
          </a:p>
          <a:p>
            <a:pPr marL="457200" lvl="0" indent="-228600" rtl="0">
              <a:spcBef>
                <a:spcPts val="0"/>
              </a:spcBef>
              <a:buChar char="-"/>
            </a:pPr>
            <a:r>
              <a:rPr lang="en-GB" dirty="0"/>
              <a:t>So I have tried to bring together what small evidence does exist, along with some real stories</a:t>
            </a:r>
          </a:p>
          <a:p>
            <a:pPr marL="457200" lvl="0" indent="-228600" rtl="0">
              <a:spcBef>
                <a:spcPts val="0"/>
              </a:spcBef>
              <a:buChar char="-"/>
            </a:pPr>
            <a:r>
              <a:rPr lang="en-GB" dirty="0"/>
              <a:t>This evidence tells us that there are two major impacts on children and young people of witnessing a home raid</a:t>
            </a:r>
          </a:p>
          <a:p>
            <a:pPr lvl="0" rtl="0">
              <a:spcBef>
                <a:spcPts val="0"/>
              </a:spcBef>
              <a:buNone/>
            </a:pPr>
            <a:endParaRPr dirty="0"/>
          </a:p>
        </p:txBody>
      </p:sp>
    </p:spTree>
    <p:extLst>
      <p:ext uri="{BB962C8B-B14F-4D97-AF65-F5344CB8AC3E}">
        <p14:creationId xmlns:p14="http://schemas.microsoft.com/office/powerpoint/2010/main" val="269617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dirty="0"/>
              <a:t>The first is trauma</a:t>
            </a:r>
          </a:p>
          <a:p>
            <a:pPr lvl="0">
              <a:spcBef>
                <a:spcPts val="0"/>
              </a:spcBef>
              <a:buNone/>
            </a:pPr>
            <a:endParaRPr dirty="0"/>
          </a:p>
          <a:p>
            <a:pPr lvl="0" rtl="0">
              <a:spcBef>
                <a:spcPts val="0"/>
              </a:spcBef>
              <a:buNone/>
            </a:pPr>
            <a:r>
              <a:rPr lang="en-GB" dirty="0"/>
              <a:t>Having a parent in prison </a:t>
            </a:r>
            <a:r>
              <a:rPr lang="en-GB" dirty="0">
                <a:solidFill>
                  <a:schemeClr val="dk1"/>
                </a:solidFill>
              </a:rPr>
              <a:t>is now recognised as an “adverse childhood experience” (ACE), but with a unique combination of trauma, shame, and stigma.</a:t>
            </a:r>
          </a:p>
          <a:p>
            <a:pPr lvl="0">
              <a:spcBef>
                <a:spcPts val="0"/>
              </a:spcBef>
              <a:buNone/>
            </a:pPr>
            <a:endParaRPr dirty="0">
              <a:solidFill>
                <a:schemeClr val="dk1"/>
              </a:solidFill>
            </a:endParaRPr>
          </a:p>
          <a:p>
            <a:pPr lvl="0">
              <a:spcBef>
                <a:spcPts val="0"/>
              </a:spcBef>
              <a:buNone/>
            </a:pPr>
            <a:endParaRPr dirty="0">
              <a:solidFill>
                <a:schemeClr val="dk1"/>
              </a:solidFill>
            </a:endParaRP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35181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1"/>
                </a:solidFill>
                <a:latin typeface="Economica"/>
                <a:ea typeface="Economica"/>
                <a:cs typeface="Economica"/>
                <a:sym typeface="Economica"/>
              </a:rPr>
              <a:t>‹#›</a:t>
            </a:fld>
            <a:endParaRPr lang="en-GB"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5PmIDGlWcQ"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61"/>
        <p:cNvGrpSpPr/>
        <p:nvPr/>
      </p:nvGrpSpPr>
      <p:grpSpPr>
        <a:xfrm>
          <a:off x="0" y="0"/>
          <a:ext cx="0" cy="0"/>
          <a:chOff x="0" y="0"/>
          <a:chExt cx="0" cy="0"/>
        </a:xfrm>
      </p:grpSpPr>
      <p:pic>
        <p:nvPicPr>
          <p:cNvPr id="1026" name="Picture 2" descr="Collateral Da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755" y="8965"/>
            <a:ext cx="4507946" cy="3606356"/>
          </a:xfrm>
          <a:prstGeom prst="rect">
            <a:avLst/>
          </a:prstGeom>
          <a:noFill/>
          <a:extLst>
            <a:ext uri="{909E8E84-426E-40DD-AFC4-6F175D3DCCD1}">
              <a14:hiddenFill xmlns:a14="http://schemas.microsoft.com/office/drawing/2010/main">
                <a:solidFill>
                  <a:srgbClr val="FFFFFF"/>
                </a:solidFill>
              </a14:hiddenFill>
            </a:ext>
          </a:extLst>
        </p:spPr>
      </p:pic>
      <p:sp>
        <p:nvSpPr>
          <p:cNvPr id="63" name="Shape 63"/>
          <p:cNvSpPr txBox="1">
            <a:spLocks noGrp="1"/>
          </p:cNvSpPr>
          <p:nvPr>
            <p:ph type="subTitle" idx="4294967295"/>
          </p:nvPr>
        </p:nvSpPr>
        <p:spPr>
          <a:xfrm>
            <a:off x="1124500" y="3176634"/>
            <a:ext cx="5240205" cy="1862400"/>
          </a:xfrm>
          <a:prstGeom prst="rect">
            <a:avLst/>
          </a:prstGeom>
        </p:spPr>
        <p:txBody>
          <a:bodyPr lIns="91425" tIns="91425" rIns="91425" bIns="91425" anchor="t" anchorCtr="0">
            <a:noAutofit/>
          </a:bodyPr>
          <a:lstStyle/>
          <a:p>
            <a:pPr lvl="0">
              <a:lnSpc>
                <a:spcPct val="100000"/>
              </a:lnSpc>
              <a:spcBef>
                <a:spcPts val="0"/>
              </a:spcBef>
              <a:buNone/>
            </a:pPr>
            <a:r>
              <a:rPr lang="en-GB" sz="2400" dirty="0">
                <a:solidFill>
                  <a:srgbClr val="000000"/>
                </a:solidFill>
                <a:latin typeface="+mn-lt"/>
                <a:ea typeface="Arial"/>
                <a:cs typeface="Arial"/>
                <a:sym typeface="Arial"/>
              </a:rPr>
              <a:t>The impact of witnessing a home raid by the police, on the children and the siblings of offenders in England</a:t>
            </a:r>
            <a:r>
              <a:rPr lang="en-GB" sz="2400" dirty="0">
                <a:solidFill>
                  <a:srgbClr val="000000"/>
                </a:solidFill>
                <a:latin typeface="+mn-lt"/>
              </a:rPr>
              <a:t> </a:t>
            </a:r>
            <a:endParaRPr sz="2400" dirty="0">
              <a:solidFill>
                <a:srgbClr val="000000"/>
              </a:solidFill>
              <a:latin typeface="+mn-lt"/>
            </a:endParaRPr>
          </a:p>
          <a:p>
            <a:pPr lvl="0">
              <a:spcBef>
                <a:spcPts val="0"/>
              </a:spcBef>
              <a:buNone/>
            </a:pPr>
            <a:r>
              <a:rPr lang="en-GB" sz="2400" b="1" dirty="0">
                <a:solidFill>
                  <a:srgbClr val="FFFFFF"/>
                </a:solidFill>
                <a:latin typeface="+mn-lt"/>
              </a:rPr>
              <a:t>Jo Tilley-Riley</a:t>
            </a:r>
          </a:p>
        </p:txBody>
      </p:sp>
      <p:pic>
        <p:nvPicPr>
          <p:cNvPr id="64" name="Shape 6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17071" y="3945604"/>
            <a:ext cx="1054675" cy="10142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28623155"/>
              </p:ext>
            </p:extLst>
          </p:nvPr>
        </p:nvGraphicFramePr>
        <p:xfrm>
          <a:off x="1356527" y="160774"/>
          <a:ext cx="6350559" cy="467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659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2214450" y="1081600"/>
            <a:ext cx="4715100" cy="2700900"/>
          </a:xfrm>
          <a:prstGeom prst="rect">
            <a:avLst/>
          </a:prstGeom>
        </p:spPr>
        <p:txBody>
          <a:bodyPr lIns="91425" tIns="91425" rIns="91425" bIns="91425" anchor="b" anchorCtr="0">
            <a:noAutofit/>
          </a:bodyPr>
          <a:lstStyle/>
          <a:p>
            <a:pPr lvl="0" algn="ctr">
              <a:spcBef>
                <a:spcPts val="0"/>
              </a:spcBef>
              <a:buNone/>
            </a:pPr>
            <a:r>
              <a:rPr lang="en-GB" sz="20000" dirty="0">
                <a:solidFill>
                  <a:srgbClr val="E1983F"/>
                </a:solidFill>
                <a:latin typeface="Century Gothic"/>
                <a:ea typeface="Century Gothic"/>
                <a:cs typeface="Century Gothic"/>
                <a:sym typeface="Century Gothic"/>
              </a:rPr>
              <a:t>57</a:t>
            </a:r>
            <a:r>
              <a:rPr lang="en-GB" sz="10000" dirty="0">
                <a:solidFill>
                  <a:srgbClr val="E1983F"/>
                </a:solidFill>
                <a:latin typeface="Century Gothic"/>
                <a:ea typeface="Century Gothic"/>
                <a:cs typeface="Century Gothic"/>
                <a:sym typeface="Century Gothic"/>
              </a:rPr>
              <a:t>%</a:t>
            </a:r>
          </a:p>
        </p:txBody>
      </p:sp>
      <p:sp>
        <p:nvSpPr>
          <p:cNvPr id="117" name="Shape 117"/>
          <p:cNvSpPr txBox="1">
            <a:spLocks noGrp="1"/>
          </p:cNvSpPr>
          <p:nvPr>
            <p:ph type="body" idx="4294967295"/>
          </p:nvPr>
        </p:nvSpPr>
        <p:spPr>
          <a:xfrm>
            <a:off x="311700" y="3558550"/>
            <a:ext cx="8520600" cy="1071600"/>
          </a:xfrm>
          <a:prstGeom prst="rect">
            <a:avLst/>
          </a:prstGeom>
        </p:spPr>
        <p:txBody>
          <a:bodyPr lIns="91425" tIns="91425" rIns="91425" bIns="91425" anchor="t" anchorCtr="0">
            <a:noAutofit/>
          </a:bodyPr>
          <a:lstStyle/>
          <a:p>
            <a:pPr lvl="0" algn="ctr">
              <a:lnSpc>
                <a:spcPct val="100000"/>
              </a:lnSpc>
              <a:spcBef>
                <a:spcPts val="0"/>
              </a:spcBef>
              <a:buNone/>
            </a:pPr>
            <a:r>
              <a:rPr lang="en-GB" sz="2400" dirty="0">
                <a:latin typeface="Arial"/>
                <a:ea typeface="Arial"/>
                <a:cs typeface="Arial"/>
                <a:sym typeface="Arial"/>
              </a:rPr>
              <a:t>more likely to have elevated post-traumatic stress symptoms compared to children who did not witness an arrest</a:t>
            </a:r>
          </a:p>
        </p:txBody>
      </p:sp>
      <p:pic>
        <p:nvPicPr>
          <p:cNvPr id="4098" name="Picture 2" descr="Image result for usa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304" y="271506"/>
            <a:ext cx="1091852" cy="575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4294967295"/>
          </p:nvPr>
        </p:nvSpPr>
        <p:spPr>
          <a:xfrm>
            <a:off x="281555" y="1950814"/>
            <a:ext cx="8520600" cy="1917802"/>
          </a:xfrm>
          <a:prstGeom prst="rect">
            <a:avLst/>
          </a:prstGeom>
        </p:spPr>
        <p:txBody>
          <a:bodyPr lIns="91425" tIns="91425" rIns="91425" bIns="91425" anchor="t" anchorCtr="0">
            <a:noAutofit/>
          </a:bodyPr>
          <a:lstStyle/>
          <a:p>
            <a:pPr lvl="0" algn="ctr">
              <a:lnSpc>
                <a:spcPct val="100000"/>
              </a:lnSpc>
              <a:spcBef>
                <a:spcPts val="0"/>
              </a:spcBef>
              <a:buNone/>
            </a:pPr>
            <a:r>
              <a:rPr lang="en-GB" sz="3200" dirty="0" smtClean="0">
                <a:latin typeface="Century Gothic" panose="020B0502020202020204" pitchFamily="34" charset="0"/>
                <a:ea typeface="Arial"/>
                <a:cs typeface="Arial"/>
                <a:sym typeface="Arial"/>
              </a:rPr>
              <a:t>Stress</a:t>
            </a:r>
          </a:p>
          <a:p>
            <a:pPr lvl="0" algn="ctr">
              <a:lnSpc>
                <a:spcPct val="100000"/>
              </a:lnSpc>
              <a:spcBef>
                <a:spcPts val="0"/>
              </a:spcBef>
              <a:buNone/>
            </a:pPr>
            <a:r>
              <a:rPr lang="en-GB" sz="3200" dirty="0" smtClean="0">
                <a:latin typeface="Century Gothic" panose="020B0502020202020204" pitchFamily="34" charset="0"/>
                <a:ea typeface="Arial"/>
                <a:cs typeface="Arial"/>
                <a:sym typeface="Arial"/>
              </a:rPr>
              <a:t>Confusion </a:t>
            </a:r>
          </a:p>
          <a:p>
            <a:pPr lvl="0" algn="ctr">
              <a:lnSpc>
                <a:spcPct val="100000"/>
              </a:lnSpc>
              <a:spcBef>
                <a:spcPts val="0"/>
              </a:spcBef>
              <a:buNone/>
            </a:pPr>
            <a:r>
              <a:rPr lang="en-GB" sz="3200" dirty="0" smtClean="0">
                <a:latin typeface="Century Gothic" panose="020B0502020202020204" pitchFamily="34" charset="0"/>
                <a:ea typeface="Arial"/>
                <a:cs typeface="Arial"/>
                <a:sym typeface="Arial"/>
              </a:rPr>
              <a:t>Anxiety</a:t>
            </a:r>
            <a:endParaRPr lang="en-GB" sz="3200" dirty="0">
              <a:latin typeface="Century Gothic" panose="020B0502020202020204" pitchFamily="34" charset="0"/>
              <a:ea typeface="Arial"/>
              <a:cs typeface="Arial"/>
              <a:sym typeface="Arial"/>
            </a:endParaRPr>
          </a:p>
        </p:txBody>
      </p:sp>
      <p:pic>
        <p:nvPicPr>
          <p:cNvPr id="2050" name="Picture 2" descr="Image result for child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637" y="568167"/>
            <a:ext cx="3600000" cy="91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7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idx="4294967295"/>
          </p:nvPr>
        </p:nvSpPr>
        <p:spPr>
          <a:xfrm>
            <a:off x="371789" y="2024625"/>
            <a:ext cx="8410470" cy="949687"/>
          </a:xfrm>
          <a:prstGeom prst="rect">
            <a:avLst/>
          </a:prstGeom>
        </p:spPr>
        <p:txBody>
          <a:bodyPr lIns="91425" tIns="91425" rIns="91425" bIns="91425" anchor="b" anchorCtr="0">
            <a:noAutofit/>
          </a:bodyPr>
          <a:lstStyle/>
          <a:p>
            <a:pPr lvl="0" algn="ctr">
              <a:spcBef>
                <a:spcPts val="0"/>
              </a:spcBef>
              <a:buNone/>
            </a:pPr>
            <a:r>
              <a:rPr lang="en-GB" sz="4000" dirty="0" smtClean="0">
                <a:latin typeface="Century Gothic"/>
                <a:ea typeface="Century Gothic"/>
                <a:cs typeface="Century Gothic"/>
                <a:sym typeface="Century Gothic"/>
              </a:rPr>
              <a:t>“I </a:t>
            </a:r>
            <a:r>
              <a:rPr lang="en-GB" sz="4000" dirty="0">
                <a:latin typeface="Century Gothic"/>
                <a:ea typeface="Century Gothic"/>
                <a:cs typeface="Century Gothic"/>
                <a:sym typeface="Century Gothic"/>
              </a:rPr>
              <a:t>still think about it every </a:t>
            </a:r>
            <a:r>
              <a:rPr lang="en-GB" sz="4000" dirty="0" smtClean="0">
                <a:latin typeface="Century Gothic"/>
                <a:ea typeface="Century Gothic"/>
                <a:cs typeface="Century Gothic"/>
                <a:sym typeface="Century Gothic"/>
              </a:rPr>
              <a:t>day.”</a:t>
            </a:r>
            <a:endParaRPr lang="en-GB" sz="4000" dirty="0">
              <a:latin typeface="Century Gothic"/>
              <a:ea typeface="Century Gothic"/>
              <a:cs typeface="Century Gothic"/>
              <a:sym typeface="Century Gothic"/>
            </a:endParaRPr>
          </a:p>
        </p:txBody>
      </p:sp>
      <p:sp>
        <p:nvSpPr>
          <p:cNvPr id="3" name="Oval Callout 2"/>
          <p:cNvSpPr/>
          <p:nvPr/>
        </p:nvSpPr>
        <p:spPr>
          <a:xfrm>
            <a:off x="598389" y="271571"/>
            <a:ext cx="2532185" cy="1014883"/>
          </a:xfrm>
          <a:prstGeom prst="wedgeEllipseCallout">
            <a:avLst>
              <a:gd name="adj1" fmla="val -45065"/>
              <a:gd name="adj2" fmla="val 73170"/>
            </a:avLst>
          </a:prstGeom>
          <a:noFill/>
          <a:ln w="57150">
            <a:solidFill>
              <a:srgbClr val="E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idx="4294967295"/>
          </p:nvPr>
        </p:nvSpPr>
        <p:spPr>
          <a:xfrm>
            <a:off x="5073150" y="821887"/>
            <a:ext cx="4254000" cy="3487200"/>
          </a:xfrm>
          <a:prstGeom prst="rect">
            <a:avLst/>
          </a:prstGeom>
        </p:spPr>
        <p:txBody>
          <a:bodyPr lIns="91425" tIns="91425" rIns="91425" bIns="91425" anchor="b" anchorCtr="0">
            <a:noAutofit/>
          </a:bodyPr>
          <a:lstStyle/>
          <a:p>
            <a:pPr lvl="0" algn="l" rtl="0">
              <a:spcBef>
                <a:spcPts val="0"/>
              </a:spcBef>
              <a:buNone/>
            </a:pPr>
            <a:r>
              <a:rPr lang="en-GB" sz="7200" b="1">
                <a:latin typeface="Century Gothic"/>
                <a:ea typeface="Century Gothic"/>
                <a:cs typeface="Century Gothic"/>
                <a:sym typeface="Century Gothic"/>
              </a:rPr>
              <a:t>View </a:t>
            </a:r>
          </a:p>
          <a:p>
            <a:pPr lvl="0" algn="l" rtl="0">
              <a:spcBef>
                <a:spcPts val="0"/>
              </a:spcBef>
              <a:buNone/>
            </a:pPr>
            <a:r>
              <a:rPr lang="en-GB" sz="7200" b="1">
                <a:latin typeface="Century Gothic"/>
                <a:ea typeface="Century Gothic"/>
                <a:cs typeface="Century Gothic"/>
                <a:sym typeface="Century Gothic"/>
              </a:rPr>
              <a:t>of the police</a:t>
            </a:r>
          </a:p>
        </p:txBody>
      </p:sp>
      <p:pic>
        <p:nvPicPr>
          <p:cNvPr id="128" name="Shape 128" descr="police.png"/>
          <p:cNvPicPr preferRelativeResize="0"/>
          <p:nvPr/>
        </p:nvPicPr>
        <p:blipFill rotWithShape="1">
          <a:blip r:embed="rId3" cstate="email">
            <a:alphaModFix/>
            <a:extLst>
              <a:ext uri="{28A0092B-C50C-407E-A947-70E740481C1C}">
                <a14:useLocalDpi xmlns:a14="http://schemas.microsoft.com/office/drawing/2010/main"/>
              </a:ext>
            </a:extLst>
          </a:blip>
          <a:srcRect l="12536" r="10457"/>
          <a:stretch/>
        </p:blipFill>
        <p:spPr>
          <a:xfrm>
            <a:off x="-10" y="-6262"/>
            <a:ext cx="4344320" cy="51434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idx="4294967295"/>
          </p:nvPr>
        </p:nvSpPr>
        <p:spPr>
          <a:xfrm>
            <a:off x="583541" y="2773346"/>
            <a:ext cx="7817618" cy="1043740"/>
          </a:xfrm>
          <a:prstGeom prst="rect">
            <a:avLst/>
          </a:prstGeom>
        </p:spPr>
        <p:txBody>
          <a:bodyPr lIns="91425" tIns="91425" rIns="91425" bIns="91425" anchor="b" anchorCtr="0">
            <a:noAutofit/>
          </a:bodyPr>
          <a:lstStyle/>
          <a:p>
            <a:pPr lvl="0" algn="ctr" rtl="0">
              <a:spcBef>
                <a:spcPts val="0"/>
              </a:spcBef>
              <a:buClr>
                <a:schemeClr val="dk1"/>
              </a:buClr>
              <a:buSzPct val="30555"/>
              <a:buFont typeface="Arial"/>
              <a:buNone/>
            </a:pPr>
            <a:r>
              <a:rPr lang="en-GB" sz="4000" dirty="0" smtClean="0">
                <a:latin typeface="Century Gothic"/>
                <a:ea typeface="Century Gothic"/>
                <a:cs typeface="Century Gothic"/>
                <a:sym typeface="Century Gothic"/>
              </a:rPr>
              <a:t>“hostile </a:t>
            </a:r>
            <a:r>
              <a:rPr lang="en-GB" sz="4000" dirty="0">
                <a:latin typeface="Century Gothic"/>
                <a:ea typeface="Century Gothic"/>
                <a:cs typeface="Century Gothic"/>
                <a:sym typeface="Century Gothic"/>
              </a:rPr>
              <a:t>and distrustful views of the police for years to come”</a:t>
            </a:r>
          </a:p>
        </p:txBody>
      </p:sp>
      <p:pic>
        <p:nvPicPr>
          <p:cNvPr id="3074" name="Picture 2" descr="Image result for appg for childr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6527" y="241942"/>
            <a:ext cx="3971646" cy="1487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idx="4294967295"/>
          </p:nvPr>
        </p:nvSpPr>
        <p:spPr>
          <a:xfrm>
            <a:off x="621461" y="1729666"/>
            <a:ext cx="7780500" cy="1465709"/>
          </a:xfrm>
          <a:prstGeom prst="rect">
            <a:avLst/>
          </a:prstGeom>
        </p:spPr>
        <p:txBody>
          <a:bodyPr lIns="91425" tIns="91425" rIns="91425" bIns="91425" anchor="b" anchorCtr="0">
            <a:noAutofit/>
          </a:bodyPr>
          <a:lstStyle/>
          <a:p>
            <a:pPr lvl="0" algn="ctr" rtl="0">
              <a:spcBef>
                <a:spcPts val="0"/>
              </a:spcBef>
              <a:buNone/>
            </a:pPr>
            <a:r>
              <a:rPr lang="en-GB" dirty="0">
                <a:latin typeface="Century Gothic"/>
                <a:ea typeface="Century Gothic"/>
                <a:cs typeface="Century Gothic"/>
                <a:sym typeface="Century Gothic"/>
              </a:rPr>
              <a:t>“It gave me a general hate for the </a:t>
            </a:r>
            <a:r>
              <a:rPr lang="en-GB" dirty="0" smtClean="0">
                <a:latin typeface="Century Gothic"/>
                <a:ea typeface="Century Gothic"/>
                <a:cs typeface="Century Gothic"/>
                <a:sym typeface="Century Gothic"/>
              </a:rPr>
              <a:t>police.”</a:t>
            </a:r>
            <a:endParaRPr lang="en-GB" dirty="0">
              <a:latin typeface="Century Gothic"/>
              <a:ea typeface="Century Gothic"/>
              <a:cs typeface="Century Gothic"/>
              <a:sym typeface="Century Gothic"/>
            </a:endParaRPr>
          </a:p>
        </p:txBody>
      </p:sp>
      <p:sp>
        <p:nvSpPr>
          <p:cNvPr id="3" name="Oval Callout 2"/>
          <p:cNvSpPr/>
          <p:nvPr/>
        </p:nvSpPr>
        <p:spPr>
          <a:xfrm>
            <a:off x="598389" y="271571"/>
            <a:ext cx="2532185" cy="1014883"/>
          </a:xfrm>
          <a:prstGeom prst="wedgeEllipseCallout">
            <a:avLst>
              <a:gd name="adj1" fmla="val -45065"/>
              <a:gd name="adj2" fmla="val 73170"/>
            </a:avLst>
          </a:prstGeom>
          <a:noFill/>
          <a:ln w="57150">
            <a:solidFill>
              <a:srgbClr val="E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4294967295"/>
          </p:nvPr>
        </p:nvSpPr>
        <p:spPr>
          <a:xfrm>
            <a:off x="291603" y="2553715"/>
            <a:ext cx="8520600" cy="621564"/>
          </a:xfrm>
          <a:prstGeom prst="rect">
            <a:avLst/>
          </a:prstGeom>
        </p:spPr>
        <p:txBody>
          <a:bodyPr lIns="91425" tIns="91425" rIns="91425" bIns="91425" anchor="t" anchorCtr="0">
            <a:noAutofit/>
          </a:bodyPr>
          <a:lstStyle/>
          <a:p>
            <a:pPr lvl="0" algn="ctr">
              <a:lnSpc>
                <a:spcPct val="100000"/>
              </a:lnSpc>
              <a:spcBef>
                <a:spcPts val="0"/>
              </a:spcBef>
              <a:buNone/>
            </a:pPr>
            <a:r>
              <a:rPr lang="en-GB" sz="3200" dirty="0" smtClean="0">
                <a:latin typeface="Century Gothic" panose="020B0502020202020204" pitchFamily="34" charset="0"/>
                <a:ea typeface="Arial"/>
                <a:cs typeface="Arial"/>
                <a:sym typeface="Arial"/>
              </a:rPr>
              <a:t>Unfairly targeted</a:t>
            </a:r>
            <a:endParaRPr lang="en-GB" sz="3200" dirty="0">
              <a:latin typeface="Century Gothic" panose="020B0502020202020204" pitchFamily="34" charset="0"/>
              <a:ea typeface="Arial"/>
              <a:cs typeface="Arial"/>
              <a:sym typeface="Arial"/>
            </a:endParaRPr>
          </a:p>
        </p:txBody>
      </p:sp>
      <p:pic>
        <p:nvPicPr>
          <p:cNvPr id="2050" name="Picture 2" descr="Image result for child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637" y="568167"/>
            <a:ext cx="3600000" cy="91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3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idx="4294967295"/>
          </p:nvPr>
        </p:nvSpPr>
        <p:spPr>
          <a:xfrm>
            <a:off x="598389" y="1824525"/>
            <a:ext cx="7922100" cy="1709850"/>
          </a:xfrm>
          <a:prstGeom prst="rect">
            <a:avLst/>
          </a:prstGeom>
        </p:spPr>
        <p:txBody>
          <a:bodyPr lIns="91425" tIns="91425" rIns="91425" bIns="91425" anchor="b" anchorCtr="0">
            <a:noAutofit/>
          </a:bodyPr>
          <a:lstStyle/>
          <a:p>
            <a:pPr lvl="0" algn="ctr" rtl="0">
              <a:spcBef>
                <a:spcPts val="0"/>
              </a:spcBef>
              <a:buNone/>
            </a:pPr>
            <a:r>
              <a:rPr lang="en-GB" sz="3000" dirty="0" smtClean="0">
                <a:latin typeface="Century Gothic"/>
                <a:ea typeface="Century Gothic"/>
                <a:cs typeface="Century Gothic"/>
                <a:sym typeface="Century Gothic"/>
              </a:rPr>
              <a:t>“When </a:t>
            </a:r>
            <a:r>
              <a:rPr lang="en-GB" sz="3000" dirty="0">
                <a:latin typeface="Century Gothic"/>
                <a:ea typeface="Century Gothic"/>
                <a:cs typeface="Century Gothic"/>
                <a:sym typeface="Century Gothic"/>
              </a:rPr>
              <a:t>we see a police car or </a:t>
            </a:r>
            <a:r>
              <a:rPr lang="en-GB" sz="3000" dirty="0" smtClean="0">
                <a:latin typeface="Century Gothic"/>
                <a:ea typeface="Century Gothic"/>
                <a:cs typeface="Century Gothic"/>
                <a:sym typeface="Century Gothic"/>
              </a:rPr>
              <a:t>van </a:t>
            </a:r>
            <a:r>
              <a:rPr lang="en-GB" sz="3000" dirty="0">
                <a:latin typeface="Century Gothic"/>
                <a:ea typeface="Century Gothic"/>
                <a:cs typeface="Century Gothic"/>
                <a:sym typeface="Century Gothic"/>
              </a:rPr>
              <a:t>I have to pick my daughter up and cover her ears whilst </a:t>
            </a:r>
            <a:r>
              <a:rPr lang="en-GB" sz="3000" b="1" dirty="0">
                <a:latin typeface="Century Gothic"/>
                <a:ea typeface="Century Gothic"/>
                <a:cs typeface="Century Gothic"/>
                <a:sym typeface="Century Gothic"/>
              </a:rPr>
              <a:t>she trembles in my arms.</a:t>
            </a:r>
            <a:r>
              <a:rPr lang="en-GB" sz="3000" dirty="0">
                <a:latin typeface="Century Gothic"/>
                <a:ea typeface="Century Gothic"/>
                <a:cs typeface="Century Gothic"/>
                <a:sym typeface="Century Gothic"/>
              </a:rPr>
              <a:t>” </a:t>
            </a:r>
          </a:p>
        </p:txBody>
      </p:sp>
      <p:sp>
        <p:nvSpPr>
          <p:cNvPr id="3" name="Oval Callout 2"/>
          <p:cNvSpPr/>
          <p:nvPr/>
        </p:nvSpPr>
        <p:spPr>
          <a:xfrm>
            <a:off x="598389" y="271571"/>
            <a:ext cx="2532185" cy="1014883"/>
          </a:xfrm>
          <a:prstGeom prst="wedgeEllipseCallout">
            <a:avLst>
              <a:gd name="adj1" fmla="val -45065"/>
              <a:gd name="adj2" fmla="val 73170"/>
            </a:avLst>
          </a:prstGeom>
          <a:noFill/>
          <a:ln w="57150">
            <a:solidFill>
              <a:srgbClr val="E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idx="4294967295"/>
          </p:nvPr>
        </p:nvSpPr>
        <p:spPr>
          <a:xfrm>
            <a:off x="808750" y="1827300"/>
            <a:ext cx="7596600" cy="1488900"/>
          </a:xfrm>
          <a:prstGeom prst="rect">
            <a:avLst/>
          </a:prstGeom>
        </p:spPr>
        <p:txBody>
          <a:bodyPr lIns="91425" tIns="91425" rIns="91425" bIns="91425" anchor="b" anchorCtr="0">
            <a:noAutofit/>
          </a:bodyPr>
          <a:lstStyle/>
          <a:p>
            <a:pPr lvl="0" algn="ctr" rtl="0">
              <a:spcBef>
                <a:spcPts val="0"/>
              </a:spcBef>
              <a:buNone/>
            </a:pPr>
            <a:r>
              <a:rPr lang="en-GB" b="1" dirty="0">
                <a:solidFill>
                  <a:srgbClr val="FFFFFF"/>
                </a:solidFill>
                <a:latin typeface="Century Gothic"/>
                <a:ea typeface="Century Gothic"/>
                <a:cs typeface="Century Gothic"/>
                <a:sym typeface="Century Gothic"/>
              </a:rPr>
              <a:t>What’s being done to prevent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sp>
        <p:nvSpPr>
          <p:cNvPr id="69" name="Shape 69" descr="Listen to the real life story of Ollie, a boy whose home was raided by police when his dad was arrested." title="Ollie's story">
            <a:hlinkClick r:id="rId3"/>
          </p:cNvPr>
          <p:cNvSpPr/>
          <p:nvPr/>
        </p:nvSpPr>
        <p:spPr>
          <a:xfrm>
            <a:off x="1291750" y="80874"/>
            <a:ext cx="6642350" cy="498175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idx="4294967295"/>
          </p:nvPr>
        </p:nvSpPr>
        <p:spPr>
          <a:xfrm>
            <a:off x="4205000" y="1987200"/>
            <a:ext cx="5878800" cy="1169100"/>
          </a:xfrm>
          <a:prstGeom prst="rect">
            <a:avLst/>
          </a:prstGeom>
        </p:spPr>
        <p:txBody>
          <a:bodyPr lIns="91425" tIns="91425" rIns="91425" bIns="91425" anchor="b" anchorCtr="0">
            <a:noAutofit/>
          </a:bodyPr>
          <a:lstStyle/>
          <a:p>
            <a:pPr lvl="0">
              <a:spcBef>
                <a:spcPts val="0"/>
              </a:spcBef>
              <a:buNone/>
            </a:pPr>
            <a:r>
              <a:rPr lang="en-GB" sz="4800" b="1">
                <a:latin typeface="Century Gothic"/>
                <a:ea typeface="Century Gothic"/>
                <a:cs typeface="Century Gothic"/>
                <a:sym typeface="Century Gothic"/>
              </a:rPr>
              <a:t>Magistrates</a:t>
            </a:r>
          </a:p>
        </p:txBody>
      </p:sp>
      <p:pic>
        <p:nvPicPr>
          <p:cNvPr id="154" name="Shape 154"/>
          <p:cNvPicPr preferRelativeResize="0"/>
          <p:nvPr/>
        </p:nvPicPr>
        <p:blipFill rotWithShape="1">
          <a:blip r:embed="rId3" cstate="email">
            <a:alphaModFix/>
            <a:extLst>
              <a:ext uri="{28A0092B-C50C-407E-A947-70E740481C1C}">
                <a14:useLocalDpi xmlns:a14="http://schemas.microsoft.com/office/drawing/2010/main"/>
              </a:ext>
            </a:extLst>
          </a:blip>
          <a:srcRect l="13672" r="9125"/>
          <a:stretch/>
        </p:blipFill>
        <p:spPr>
          <a:xfrm>
            <a:off x="-38100" y="33825"/>
            <a:ext cx="3918850" cy="507585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idx="4294967295"/>
          </p:nvPr>
        </p:nvSpPr>
        <p:spPr>
          <a:xfrm>
            <a:off x="491368" y="2526631"/>
            <a:ext cx="8341200" cy="717016"/>
          </a:xfrm>
          <a:prstGeom prst="rect">
            <a:avLst/>
          </a:prstGeom>
        </p:spPr>
        <p:txBody>
          <a:bodyPr lIns="91425" tIns="91425" rIns="91425" bIns="91425" anchor="b" anchorCtr="0">
            <a:noAutofit/>
          </a:bodyPr>
          <a:lstStyle/>
          <a:p>
            <a:pPr lvl="0" algn="ctr" rtl="0">
              <a:spcBef>
                <a:spcPts val="0"/>
              </a:spcBef>
              <a:buNone/>
            </a:pPr>
            <a:r>
              <a:rPr lang="en-GB" dirty="0" smtClean="0">
                <a:latin typeface="Century Gothic"/>
                <a:ea typeface="Century Gothic"/>
                <a:cs typeface="Century Gothic"/>
                <a:sym typeface="Century Gothic"/>
              </a:rPr>
              <a:t>“a </a:t>
            </a:r>
            <a:r>
              <a:rPr lang="en-GB" dirty="0">
                <a:latin typeface="Century Gothic"/>
                <a:ea typeface="Century Gothic"/>
                <a:cs typeface="Century Gothic"/>
                <a:sym typeface="Century Gothic"/>
              </a:rPr>
              <a:t>matter for the </a:t>
            </a:r>
            <a:r>
              <a:rPr lang="en-GB" dirty="0" smtClean="0">
                <a:latin typeface="Century Gothic"/>
                <a:ea typeface="Century Gothic"/>
                <a:cs typeface="Century Gothic"/>
                <a:sym typeface="Century Gothic"/>
              </a:rPr>
              <a:t>police”</a:t>
            </a:r>
            <a:endParaRPr lang="en-GB" dirty="0">
              <a:latin typeface="Century Gothic"/>
              <a:ea typeface="Century Gothic"/>
              <a:cs typeface="Century Gothic"/>
              <a:sym typeface="Century Gothic"/>
            </a:endParaRPr>
          </a:p>
        </p:txBody>
      </p:sp>
      <p:pic>
        <p:nvPicPr>
          <p:cNvPr id="4" name="Picture 2" descr="JCS-with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468" y="404544"/>
            <a:ext cx="2517450" cy="105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4586000" y="1987200"/>
            <a:ext cx="5878800" cy="1169100"/>
          </a:xfrm>
          <a:prstGeom prst="rect">
            <a:avLst/>
          </a:prstGeom>
        </p:spPr>
        <p:txBody>
          <a:bodyPr lIns="91425" tIns="91425" rIns="91425" bIns="91425" anchor="b" anchorCtr="0">
            <a:noAutofit/>
          </a:bodyPr>
          <a:lstStyle/>
          <a:p>
            <a:pPr lvl="0" rtl="0">
              <a:spcBef>
                <a:spcPts val="0"/>
              </a:spcBef>
              <a:buNone/>
            </a:pPr>
            <a:r>
              <a:rPr lang="en-GB" sz="4800" b="1">
                <a:latin typeface="Century Gothic"/>
                <a:ea typeface="Century Gothic"/>
                <a:cs typeface="Century Gothic"/>
                <a:sym typeface="Century Gothic"/>
              </a:rPr>
              <a:t>Police</a:t>
            </a:r>
          </a:p>
        </p:txBody>
      </p:sp>
      <p:pic>
        <p:nvPicPr>
          <p:cNvPr id="165" name="Shape 165" descr="File:Police in Glasgow.jpg - Wikimedia Common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6075" y="0"/>
            <a:ext cx="4204575" cy="514349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5550902" y="3544349"/>
            <a:ext cx="5730000" cy="619832"/>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GB" sz="3000" dirty="0" smtClean="0">
                <a:latin typeface="Arial"/>
                <a:ea typeface="Arial"/>
                <a:cs typeface="Arial"/>
                <a:sym typeface="Arial"/>
              </a:rPr>
              <a:t>no guidelines</a:t>
            </a:r>
            <a:endParaRPr lang="en-GB" sz="3000" dirty="0">
              <a:latin typeface="Arial"/>
              <a:ea typeface="Arial"/>
              <a:cs typeface="Arial"/>
              <a:sym typeface="Arial"/>
            </a:endParaRPr>
          </a:p>
        </p:txBody>
      </p:sp>
      <p:sp>
        <p:nvSpPr>
          <p:cNvPr id="171" name="Shape 171"/>
          <p:cNvSpPr/>
          <p:nvPr/>
        </p:nvSpPr>
        <p:spPr>
          <a:xfrm>
            <a:off x="0" y="0"/>
            <a:ext cx="2871000" cy="5143500"/>
          </a:xfrm>
          <a:prstGeom prst="rect">
            <a:avLst/>
          </a:prstGeom>
          <a:solidFill>
            <a:srgbClr val="E1983F"/>
          </a:solidFill>
          <a:ln w="9525" cap="flat" cmpd="sng">
            <a:no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2600" b="1">
              <a:solidFill>
                <a:srgbClr val="FFFFFF"/>
              </a:solidFill>
              <a:latin typeface="Century Gothic"/>
              <a:ea typeface="Century Gothic"/>
              <a:cs typeface="Century Gothic"/>
              <a:sym typeface="Century Gothic"/>
            </a:endParaRPr>
          </a:p>
          <a:p>
            <a:pPr lvl="0" algn="ctr">
              <a:spcBef>
                <a:spcPts val="0"/>
              </a:spcBef>
              <a:buNone/>
            </a:pPr>
            <a:r>
              <a:rPr lang="en-GB" sz="2600" b="1">
                <a:solidFill>
                  <a:srgbClr val="FFFFFF"/>
                </a:solidFill>
                <a:latin typeface="Century Gothic"/>
                <a:ea typeface="Century Gothic"/>
                <a:cs typeface="Century Gothic"/>
                <a:sym typeface="Century Gothic"/>
              </a:rPr>
              <a:t>Guidance</a:t>
            </a:r>
          </a:p>
        </p:txBody>
      </p:sp>
      <p:pic>
        <p:nvPicPr>
          <p:cNvPr id="6146" name="Picture 2" descr="http://www.college.police.uk/SiteAssets/MasterPage/CoP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0383" y="3487905"/>
            <a:ext cx="1714500" cy="676276"/>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70"/>
          <p:cNvSpPr txBox="1">
            <a:spLocks/>
          </p:cNvSpPr>
          <p:nvPr/>
        </p:nvSpPr>
        <p:spPr>
          <a:xfrm>
            <a:off x="5550902" y="1654136"/>
            <a:ext cx="5730000" cy="61983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1pPr>
            <a:lvl2pPr marR="0" lvl="1"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1600"/>
              </a:spcAft>
              <a:buClr>
                <a:schemeClr val="dk1"/>
              </a:buClr>
              <a:buSzPct val="100000"/>
              <a:buFont typeface="Open Sans"/>
              <a:buNone/>
              <a:defRPr sz="1200" b="0" i="0" u="none" strike="noStrike" cap="none">
                <a:solidFill>
                  <a:schemeClr val="dk1"/>
                </a:solidFill>
                <a:latin typeface="Open Sans"/>
                <a:ea typeface="Open Sans"/>
                <a:cs typeface="Open Sans"/>
                <a:sym typeface="Open Sans"/>
              </a:defRPr>
            </a:lvl9pPr>
          </a:lstStyle>
          <a:p>
            <a:pPr>
              <a:buSzPct val="36666"/>
              <a:buFont typeface="Arial"/>
              <a:buNone/>
            </a:pPr>
            <a:r>
              <a:rPr lang="en-GB" sz="3000" dirty="0" smtClean="0">
                <a:latin typeface="Arial"/>
                <a:ea typeface="Arial"/>
                <a:cs typeface="Arial"/>
                <a:sym typeface="Arial"/>
              </a:rPr>
              <a:t>no reference </a:t>
            </a:r>
          </a:p>
        </p:txBody>
      </p:sp>
      <p:pic>
        <p:nvPicPr>
          <p:cNvPr id="6150" name="Picture 6" descr="Image result for home offic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0383" y="980457"/>
            <a:ext cx="1465300" cy="1154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3278075" y="775600"/>
            <a:ext cx="5294400" cy="3552600"/>
          </a:xfrm>
          <a:prstGeom prst="rect">
            <a:avLst/>
          </a:prstGeom>
        </p:spPr>
        <p:txBody>
          <a:bodyPr lIns="91425" tIns="91425" rIns="91425" bIns="91425" anchor="t" anchorCtr="0">
            <a:noAutofit/>
          </a:bodyPr>
          <a:lstStyle/>
          <a:p>
            <a:pPr lvl="0" algn="ctr" rtl="0">
              <a:spcBef>
                <a:spcPts val="0"/>
              </a:spcBef>
              <a:buNone/>
            </a:pPr>
            <a:r>
              <a:rPr lang="en-GB" sz="9600" b="1">
                <a:solidFill>
                  <a:srgbClr val="E1983F"/>
                </a:solidFill>
                <a:latin typeface="Century Gothic"/>
                <a:ea typeface="Century Gothic"/>
                <a:cs typeface="Century Gothic"/>
                <a:sym typeface="Century Gothic"/>
              </a:rPr>
              <a:t>2</a:t>
            </a:r>
          </a:p>
          <a:p>
            <a:pPr lvl="0" algn="ctr" rtl="0">
              <a:spcBef>
                <a:spcPts val="0"/>
              </a:spcBef>
              <a:buNone/>
            </a:pPr>
            <a:r>
              <a:rPr lang="en-GB" sz="1800">
                <a:latin typeface="Arial"/>
                <a:ea typeface="Arial"/>
                <a:cs typeface="Arial"/>
                <a:sym typeface="Arial"/>
              </a:rPr>
              <a:t>Number of English Forces </a:t>
            </a:r>
            <a:br>
              <a:rPr lang="en-GB" sz="1800">
                <a:latin typeface="Arial"/>
                <a:ea typeface="Arial"/>
                <a:cs typeface="Arial"/>
                <a:sym typeface="Arial"/>
              </a:rPr>
            </a:br>
            <a:r>
              <a:rPr lang="en-GB" sz="1800">
                <a:latin typeface="Arial"/>
                <a:ea typeface="Arial"/>
                <a:cs typeface="Arial"/>
                <a:sym typeface="Arial"/>
              </a:rPr>
              <a:t>that said they actively reviewed whether there were children in the property as part of their pre-arrest risk assessment.</a:t>
            </a:r>
          </a:p>
        </p:txBody>
      </p:sp>
      <p:sp>
        <p:nvSpPr>
          <p:cNvPr id="177" name="Shape 177"/>
          <p:cNvSpPr/>
          <p:nvPr/>
        </p:nvSpPr>
        <p:spPr>
          <a:xfrm>
            <a:off x="0" y="0"/>
            <a:ext cx="2871000" cy="5143500"/>
          </a:xfrm>
          <a:prstGeom prst="rect">
            <a:avLst/>
          </a:prstGeom>
          <a:solidFill>
            <a:srgbClr val="E1983F"/>
          </a:solidFill>
          <a:ln w="9525" cap="flat" cmpd="sng">
            <a:no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2600" b="1">
              <a:solidFill>
                <a:srgbClr val="FFFFFF"/>
              </a:solidFill>
              <a:latin typeface="Century Gothic"/>
              <a:ea typeface="Century Gothic"/>
              <a:cs typeface="Century Gothic"/>
              <a:sym typeface="Century Gothic"/>
            </a:endParaRPr>
          </a:p>
          <a:p>
            <a:pPr lvl="0" algn="ctr" rtl="0">
              <a:spcBef>
                <a:spcPts val="0"/>
              </a:spcBef>
              <a:buNone/>
            </a:pPr>
            <a:r>
              <a:rPr lang="en-GB" sz="2600" b="1">
                <a:solidFill>
                  <a:srgbClr val="FFFFFF"/>
                </a:solidFill>
                <a:latin typeface="Century Gothic"/>
                <a:ea typeface="Century Gothic"/>
                <a:cs typeface="Century Gothic"/>
                <a:sym typeface="Century Gothic"/>
              </a:rPr>
              <a:t>Risk Assessments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3278075" y="775600"/>
            <a:ext cx="5294400" cy="3552600"/>
          </a:xfrm>
          <a:prstGeom prst="rect">
            <a:avLst/>
          </a:prstGeom>
        </p:spPr>
        <p:txBody>
          <a:bodyPr lIns="91425" tIns="91425" rIns="91425" bIns="91425" anchor="t" anchorCtr="0">
            <a:noAutofit/>
          </a:bodyPr>
          <a:lstStyle/>
          <a:p>
            <a:pPr lvl="0" algn="ctr" rtl="0">
              <a:spcBef>
                <a:spcPts val="0"/>
              </a:spcBef>
              <a:buNone/>
            </a:pPr>
            <a:r>
              <a:rPr lang="en-GB" sz="9600" b="1" dirty="0">
                <a:solidFill>
                  <a:srgbClr val="E1983F"/>
                </a:solidFill>
                <a:latin typeface="Century Gothic"/>
                <a:ea typeface="Century Gothic"/>
                <a:cs typeface="Century Gothic"/>
                <a:sym typeface="Century Gothic"/>
              </a:rPr>
              <a:t>1</a:t>
            </a:r>
          </a:p>
          <a:p>
            <a:pPr lvl="0" algn="ctr" rtl="0">
              <a:spcBef>
                <a:spcPts val="0"/>
              </a:spcBef>
              <a:buNone/>
            </a:pPr>
            <a:r>
              <a:rPr lang="en-GB" sz="1800" dirty="0">
                <a:latin typeface="Arial"/>
                <a:ea typeface="Arial"/>
                <a:cs typeface="Arial"/>
                <a:sym typeface="Arial"/>
              </a:rPr>
              <a:t>Number of English Forces </a:t>
            </a:r>
            <a:br>
              <a:rPr lang="en-GB" sz="1800" dirty="0">
                <a:latin typeface="Arial"/>
                <a:ea typeface="Arial"/>
                <a:cs typeface="Arial"/>
                <a:sym typeface="Arial"/>
              </a:rPr>
            </a:br>
            <a:r>
              <a:rPr lang="en-GB" sz="1800" dirty="0">
                <a:latin typeface="Arial"/>
                <a:ea typeface="Arial"/>
                <a:cs typeface="Arial"/>
                <a:sym typeface="Arial"/>
              </a:rPr>
              <a:t>that said they provided any training that raised awareness of the issues of children being present at arrest. </a:t>
            </a:r>
          </a:p>
        </p:txBody>
      </p:sp>
      <p:sp>
        <p:nvSpPr>
          <p:cNvPr id="183" name="Shape 183"/>
          <p:cNvSpPr/>
          <p:nvPr/>
        </p:nvSpPr>
        <p:spPr>
          <a:xfrm>
            <a:off x="0" y="0"/>
            <a:ext cx="2871000" cy="5143500"/>
          </a:xfrm>
          <a:prstGeom prst="rect">
            <a:avLst/>
          </a:prstGeom>
          <a:solidFill>
            <a:srgbClr val="E1983F"/>
          </a:solidFill>
          <a:ln w="9525" cap="flat" cmpd="sng">
            <a:no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2600" b="1">
              <a:solidFill>
                <a:srgbClr val="FFFFFF"/>
              </a:solidFill>
              <a:latin typeface="Century Gothic"/>
              <a:ea typeface="Century Gothic"/>
              <a:cs typeface="Century Gothic"/>
              <a:sym typeface="Century Gothic"/>
            </a:endParaRPr>
          </a:p>
          <a:p>
            <a:pPr lvl="0" algn="ctr" rtl="0">
              <a:spcBef>
                <a:spcPts val="0"/>
              </a:spcBef>
              <a:buNone/>
            </a:pPr>
            <a:r>
              <a:rPr lang="en-GB" sz="2600" b="1">
                <a:solidFill>
                  <a:srgbClr val="FFFFFF"/>
                </a:solidFill>
                <a:latin typeface="Century Gothic"/>
                <a:ea typeface="Century Gothic"/>
                <a:cs typeface="Century Gothic"/>
                <a:sym typeface="Century Gothic"/>
              </a:rPr>
              <a:t>Training</a:t>
            </a:r>
          </a:p>
        </p:txBody>
      </p:sp>
      <p:pic>
        <p:nvPicPr>
          <p:cNvPr id="8194" name="Picture 2" descr="Image result for suffolk constabula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3806" y="184484"/>
            <a:ext cx="1212724" cy="1511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08523" y="3111388"/>
            <a:ext cx="1704349" cy="1458750"/>
          </a:xfrm>
          <a:prstGeom prst="rect">
            <a:avLst/>
          </a:prstGeom>
          <a:noFill/>
          <a:ln>
            <a:noFill/>
          </a:ln>
        </p:spPr>
      </p:pic>
      <p:sp>
        <p:nvSpPr>
          <p:cNvPr id="189" name="Shape 189"/>
          <p:cNvSpPr txBox="1">
            <a:spLocks noGrp="1"/>
          </p:cNvSpPr>
          <p:nvPr>
            <p:ph type="body" idx="4294967295"/>
          </p:nvPr>
        </p:nvSpPr>
        <p:spPr>
          <a:xfrm>
            <a:off x="3713500" y="326775"/>
            <a:ext cx="5294400" cy="1510990"/>
          </a:xfrm>
          <a:prstGeom prst="rect">
            <a:avLst/>
          </a:prstGeom>
        </p:spPr>
        <p:txBody>
          <a:bodyPr lIns="91425" tIns="91425" rIns="91425" bIns="91425" anchor="t" anchorCtr="0">
            <a:noAutofit/>
          </a:bodyPr>
          <a:lstStyle/>
          <a:p>
            <a:pPr lvl="0" algn="ctr" rtl="0">
              <a:spcBef>
                <a:spcPts val="0"/>
              </a:spcBef>
              <a:buNone/>
            </a:pPr>
            <a:r>
              <a:rPr lang="en-GB" sz="9600" b="1" dirty="0" smtClean="0">
                <a:solidFill>
                  <a:srgbClr val="E1983F"/>
                </a:solidFill>
                <a:latin typeface="Century Gothic"/>
                <a:ea typeface="Century Gothic"/>
                <a:cs typeface="Century Gothic"/>
                <a:sym typeface="Century Gothic"/>
              </a:rPr>
              <a:t>232</a:t>
            </a:r>
            <a:endParaRPr lang="en-GB" dirty="0">
              <a:latin typeface="Arial"/>
              <a:ea typeface="Arial"/>
              <a:cs typeface="Arial"/>
              <a:sym typeface="Arial"/>
            </a:endParaRPr>
          </a:p>
        </p:txBody>
      </p:sp>
      <p:pic>
        <p:nvPicPr>
          <p:cNvPr id="190" name="Shape 190" descr="File:Metropolitan Police custodian helmet.jpg - Wikimedia Common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 y="0"/>
            <a:ext cx="3443167" cy="5143497"/>
          </a:xfrm>
          <a:prstGeom prst="rect">
            <a:avLst/>
          </a:prstGeom>
          <a:noFill/>
          <a:ln>
            <a:noFill/>
          </a:ln>
        </p:spPr>
      </p:pic>
      <p:sp>
        <p:nvSpPr>
          <p:cNvPr id="5" name="Shape 189"/>
          <p:cNvSpPr txBox="1">
            <a:spLocks/>
          </p:cNvSpPr>
          <p:nvPr/>
        </p:nvSpPr>
        <p:spPr>
          <a:xfrm>
            <a:off x="4456754" y="1344856"/>
            <a:ext cx="3807888" cy="122689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1"/>
              </a:buClr>
              <a:buSzPct val="100000"/>
              <a:buFont typeface="Open Sans"/>
              <a:buNone/>
              <a:defRPr sz="1800" b="0" i="0" u="none" strike="noStrike" cap="none">
                <a:solidFill>
                  <a:schemeClr val="dk1"/>
                </a:solidFill>
                <a:latin typeface="Open Sans"/>
                <a:ea typeface="Open Sans"/>
                <a:cs typeface="Open Sans"/>
                <a:sym typeface="Open Sans"/>
              </a:defRPr>
            </a:lvl1pPr>
            <a:lvl2pPr marR="0" lvl="1"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R="0" lvl="2"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R="0" lvl="3"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R="0" lvl="4"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R="0" lvl="5"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R="0" lvl="6"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R="0" lvl="7"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R="0" lvl="8"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pPr algn="ctr"/>
            <a:r>
              <a:rPr lang="en-GB" dirty="0" smtClean="0">
                <a:latin typeface="Arial"/>
                <a:ea typeface="Arial"/>
                <a:cs typeface="Arial"/>
                <a:sym typeface="Arial"/>
              </a:rPr>
              <a:t/>
            </a:r>
            <a:br>
              <a:rPr lang="en-GB" dirty="0" smtClean="0">
                <a:latin typeface="Arial"/>
                <a:ea typeface="Arial"/>
                <a:cs typeface="Arial"/>
                <a:sym typeface="Arial"/>
              </a:rPr>
            </a:br>
            <a:r>
              <a:rPr lang="en-GB" dirty="0" smtClean="0">
                <a:latin typeface="Arial"/>
                <a:ea typeface="Arial"/>
                <a:cs typeface="Arial"/>
                <a:sym typeface="Arial"/>
              </a:rPr>
              <a:t>Police Officers trained </a:t>
            </a:r>
            <a:br>
              <a:rPr lang="en-GB" dirty="0" smtClean="0">
                <a:latin typeface="Arial"/>
                <a:ea typeface="Arial"/>
                <a:cs typeface="Arial"/>
                <a:sym typeface="Arial"/>
              </a:rPr>
            </a:br>
            <a:r>
              <a:rPr lang="en-GB" dirty="0" smtClean="0">
                <a:latin typeface="Arial"/>
                <a:ea typeface="Arial"/>
                <a:cs typeface="Arial"/>
                <a:sym typeface="Arial"/>
              </a:rPr>
              <a:t>in London</a:t>
            </a:r>
            <a:endParaRPr lang="en-GB"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idx="4294967295"/>
          </p:nvPr>
        </p:nvSpPr>
        <p:spPr>
          <a:xfrm>
            <a:off x="773700" y="1792200"/>
            <a:ext cx="7596600" cy="1559100"/>
          </a:xfrm>
          <a:prstGeom prst="rect">
            <a:avLst/>
          </a:prstGeom>
        </p:spPr>
        <p:txBody>
          <a:bodyPr lIns="91425" tIns="91425" rIns="91425" bIns="91425" anchor="b" anchorCtr="0">
            <a:noAutofit/>
          </a:bodyPr>
          <a:lstStyle/>
          <a:p>
            <a:pPr lvl="0" algn="ctr" rtl="0">
              <a:spcBef>
                <a:spcPts val="0"/>
              </a:spcBef>
              <a:buNone/>
            </a:pPr>
            <a:r>
              <a:rPr lang="en-GB" b="1" dirty="0">
                <a:solidFill>
                  <a:srgbClr val="FFFFFF"/>
                </a:solidFill>
                <a:latin typeface="Century Gothic"/>
                <a:ea typeface="Century Gothic"/>
                <a:cs typeface="Century Gothic"/>
                <a:sym typeface="Century Gothic"/>
              </a:rPr>
              <a:t>How many children does it affect?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2"/>
          </p:nvPr>
        </p:nvSpPr>
        <p:spPr>
          <a:xfrm>
            <a:off x="2608093" y="2049918"/>
            <a:ext cx="3916200" cy="1242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4000" b="1" dirty="0">
                <a:solidFill>
                  <a:srgbClr val="E1983F"/>
                </a:solidFill>
                <a:latin typeface="Century Gothic"/>
                <a:ea typeface="Century Gothic"/>
                <a:cs typeface="Century Gothic"/>
                <a:sym typeface="Century Gothic"/>
              </a:rPr>
              <a:t>950,000</a:t>
            </a:r>
            <a:r>
              <a:rPr lang="en-GB" sz="3600" dirty="0">
                <a:solidFill>
                  <a:srgbClr val="E1983F"/>
                </a:solidFill>
                <a:latin typeface="Century Gothic"/>
                <a:ea typeface="Century Gothic"/>
                <a:cs typeface="Century Gothic"/>
                <a:sym typeface="Century Gothic"/>
              </a:rPr>
              <a:t> </a:t>
            </a:r>
            <a:r>
              <a:rPr lang="en-GB" sz="3600" b="1" dirty="0">
                <a:solidFill>
                  <a:srgbClr val="E1983F"/>
                </a:solidFill>
                <a:latin typeface="Century Gothic"/>
                <a:ea typeface="Century Gothic"/>
                <a:cs typeface="Century Gothic"/>
                <a:sym typeface="Century Gothic"/>
              </a:rPr>
              <a:t>arrests</a:t>
            </a:r>
            <a:r>
              <a:rPr lang="en-GB" sz="4800" dirty="0">
                <a:solidFill>
                  <a:srgbClr val="E1983F"/>
                </a:solidFill>
                <a:latin typeface="Century Gothic"/>
                <a:ea typeface="Century Gothic"/>
                <a:cs typeface="Century Gothic"/>
                <a:sym typeface="Century Gothic"/>
              </a:rPr>
              <a:t> </a:t>
            </a:r>
          </a:p>
          <a:p>
            <a:pPr lvl="0" rtl="0">
              <a:lnSpc>
                <a:spcPct val="100000"/>
              </a:lnSpc>
              <a:spcBef>
                <a:spcPts val="0"/>
              </a:spcBef>
              <a:spcAft>
                <a:spcPts val="0"/>
              </a:spcAft>
              <a:buNone/>
            </a:pPr>
            <a:r>
              <a:rPr lang="en-GB" sz="1800" dirty="0">
                <a:solidFill>
                  <a:schemeClr val="tx1"/>
                </a:solidFill>
                <a:latin typeface="Century Gothic"/>
                <a:ea typeface="Century Gothic"/>
                <a:cs typeface="Century Gothic"/>
                <a:sym typeface="Century Gothic"/>
              </a:rPr>
              <a:t>each year in England &amp; Wales</a:t>
            </a:r>
          </a:p>
        </p:txBody>
      </p:sp>
      <p:sp>
        <p:nvSpPr>
          <p:cNvPr id="9" name="TextBox 8"/>
          <p:cNvSpPr txBox="1"/>
          <p:nvPr/>
        </p:nvSpPr>
        <p:spPr>
          <a:xfrm>
            <a:off x="453190" y="394520"/>
            <a:ext cx="7355305" cy="646331"/>
          </a:xfrm>
          <a:prstGeom prst="rect">
            <a:avLst/>
          </a:prstGeom>
          <a:noFill/>
        </p:spPr>
        <p:txBody>
          <a:bodyPr wrap="square" rtlCol="0">
            <a:spAutoFit/>
          </a:bodyPr>
          <a:lstStyle/>
          <a:p>
            <a:r>
              <a:rPr lang="en-GB" sz="3600" dirty="0" smtClean="0">
                <a:latin typeface="Century Gothic" panose="020B0502020202020204" pitchFamily="34" charset="0"/>
              </a:rPr>
              <a:t>Potential number of incidents…</a:t>
            </a:r>
            <a:endParaRPr lang="en-GB" sz="36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2"/>
          </p:nvPr>
        </p:nvSpPr>
        <p:spPr>
          <a:xfrm>
            <a:off x="453190" y="2100875"/>
            <a:ext cx="4016700" cy="12990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30555"/>
              <a:buFont typeface="Arial"/>
              <a:buNone/>
            </a:pPr>
            <a:r>
              <a:rPr lang="en-GB" sz="4000" b="1" dirty="0">
                <a:solidFill>
                  <a:srgbClr val="E1983F"/>
                </a:solidFill>
                <a:latin typeface="Century Gothic"/>
                <a:ea typeface="Century Gothic"/>
                <a:cs typeface="Century Gothic"/>
                <a:sym typeface="Century Gothic"/>
              </a:rPr>
              <a:t>200,000</a:t>
            </a:r>
            <a:r>
              <a:rPr lang="en-GB" sz="3600" dirty="0">
                <a:solidFill>
                  <a:srgbClr val="E1983F"/>
                </a:solidFill>
                <a:latin typeface="Century Gothic"/>
                <a:ea typeface="Century Gothic"/>
                <a:cs typeface="Century Gothic"/>
                <a:sym typeface="Century Gothic"/>
              </a:rPr>
              <a:t> </a:t>
            </a:r>
            <a:r>
              <a:rPr lang="en-GB" sz="3600" b="1" dirty="0">
                <a:solidFill>
                  <a:srgbClr val="E1983F"/>
                </a:solidFill>
                <a:latin typeface="Century Gothic"/>
                <a:ea typeface="Century Gothic"/>
                <a:cs typeface="Century Gothic"/>
                <a:sym typeface="Century Gothic"/>
              </a:rPr>
              <a:t>children </a:t>
            </a:r>
          </a:p>
          <a:p>
            <a:pPr lvl="0" algn="ctr" rtl="0">
              <a:lnSpc>
                <a:spcPct val="100000"/>
              </a:lnSpc>
              <a:spcBef>
                <a:spcPts val="0"/>
              </a:spcBef>
              <a:spcAft>
                <a:spcPts val="0"/>
              </a:spcAft>
              <a:buClr>
                <a:schemeClr val="dk1"/>
              </a:buClr>
              <a:buSzPct val="61111"/>
              <a:buFont typeface="Arial"/>
              <a:buNone/>
            </a:pPr>
            <a:r>
              <a:rPr lang="en-GB" sz="1800" dirty="0">
                <a:solidFill>
                  <a:schemeClr val="tx1"/>
                </a:solidFill>
                <a:latin typeface="+mn-lt"/>
                <a:ea typeface="Century Gothic"/>
                <a:cs typeface="Century Gothic"/>
                <a:sym typeface="Century Gothic"/>
              </a:rPr>
              <a:t>had a parent in prison</a:t>
            </a:r>
            <a:r>
              <a:rPr lang="en-GB" sz="2400" dirty="0">
                <a:solidFill>
                  <a:schemeClr val="tx1"/>
                </a:solidFill>
                <a:latin typeface="+mn-lt"/>
                <a:ea typeface="Century Gothic"/>
                <a:cs typeface="Century Gothic"/>
                <a:sym typeface="Century Gothic"/>
              </a:rPr>
              <a:t> </a:t>
            </a:r>
          </a:p>
        </p:txBody>
      </p:sp>
      <p:sp>
        <p:nvSpPr>
          <p:cNvPr id="202" name="Shape 202"/>
          <p:cNvSpPr txBox="1">
            <a:spLocks noGrp="1"/>
          </p:cNvSpPr>
          <p:nvPr>
            <p:ph type="body" idx="2"/>
          </p:nvPr>
        </p:nvSpPr>
        <p:spPr>
          <a:xfrm>
            <a:off x="5080855" y="3418876"/>
            <a:ext cx="3429000" cy="8826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2400" dirty="0">
                <a:solidFill>
                  <a:srgbClr val="000000"/>
                </a:solidFill>
                <a:latin typeface="Arial"/>
                <a:ea typeface="Arial"/>
                <a:cs typeface="Arial"/>
                <a:sym typeface="Arial"/>
              </a:rPr>
              <a:t>Half of newly sentenced prisoners have children</a:t>
            </a:r>
          </a:p>
        </p:txBody>
      </p:sp>
      <p:pic>
        <p:nvPicPr>
          <p:cNvPr id="203" name="Shape 203"/>
          <p:cNvPicPr preferRelativeResize="0"/>
          <p:nvPr/>
        </p:nvPicPr>
        <p:blipFill>
          <a:blip r:embed="rId3" cstate="email">
            <a:alphaModFix/>
            <a:biLevel thresh="50000"/>
            <a:extLst>
              <a:ext uri="{28A0092B-C50C-407E-A947-70E740481C1C}">
                <a14:useLocalDpi xmlns:a14="http://schemas.microsoft.com/office/drawing/2010/main"/>
              </a:ext>
            </a:extLst>
          </a:blip>
          <a:stretch>
            <a:fillRect/>
          </a:stretch>
        </p:blipFill>
        <p:spPr>
          <a:xfrm>
            <a:off x="5738793" y="1372156"/>
            <a:ext cx="814799" cy="2101419"/>
          </a:xfrm>
          <a:prstGeom prst="rect">
            <a:avLst/>
          </a:prstGeom>
          <a:noFill/>
          <a:ln>
            <a:noFill/>
          </a:ln>
        </p:spPr>
      </p:pic>
      <p:pic>
        <p:nvPicPr>
          <p:cNvPr id="204" name="Shape 204"/>
          <p:cNvPicPr preferRelativeResize="0"/>
          <p:nvPr/>
        </p:nvPicPr>
        <p:blipFill>
          <a:blip r:embed="rId4" cstate="email">
            <a:alphaModFix/>
            <a:duotone>
              <a:prstClr val="black"/>
              <a:srgbClr val="E1983F">
                <a:tint val="45000"/>
                <a:satMod val="400000"/>
              </a:srgbClr>
            </a:duotone>
            <a:extLst>
              <a:ext uri="{28A0092B-C50C-407E-A947-70E740481C1C}">
                <a14:useLocalDpi xmlns:a14="http://schemas.microsoft.com/office/drawing/2010/main"/>
              </a:ext>
            </a:extLst>
          </a:blip>
          <a:stretch>
            <a:fillRect/>
          </a:stretch>
        </p:blipFill>
        <p:spPr>
          <a:xfrm>
            <a:off x="6795355" y="1372156"/>
            <a:ext cx="814799" cy="2101419"/>
          </a:xfrm>
          <a:prstGeom prst="rect">
            <a:avLst/>
          </a:prstGeom>
          <a:noFill/>
          <a:ln>
            <a:noFill/>
          </a:ln>
        </p:spPr>
      </p:pic>
      <p:pic>
        <p:nvPicPr>
          <p:cNvPr id="205" name="Shape 205"/>
          <p:cNvPicPr preferRelativeResize="0"/>
          <p:nvPr/>
        </p:nvPicPr>
        <p:blipFill>
          <a:blip r:embed="rId5" cstate="email">
            <a:alphaModFix/>
            <a:duotone>
              <a:prstClr val="black"/>
              <a:srgbClr val="E1983F">
                <a:tint val="45000"/>
                <a:satMod val="400000"/>
              </a:srgbClr>
            </a:duotone>
            <a:extLst>
              <a:ext uri="{28A0092B-C50C-407E-A947-70E740481C1C}">
                <a14:useLocalDpi xmlns:a14="http://schemas.microsoft.com/office/drawing/2010/main"/>
              </a:ext>
            </a:extLst>
          </a:blip>
          <a:stretch>
            <a:fillRect/>
          </a:stretch>
        </p:blipFill>
        <p:spPr>
          <a:xfrm>
            <a:off x="7510367" y="2591065"/>
            <a:ext cx="342200" cy="882499"/>
          </a:xfrm>
          <a:prstGeom prst="rect">
            <a:avLst/>
          </a:prstGeom>
          <a:noFill/>
          <a:ln>
            <a:noFill/>
          </a:ln>
        </p:spPr>
      </p:pic>
      <p:sp>
        <p:nvSpPr>
          <p:cNvPr id="9" name="TextBox 8"/>
          <p:cNvSpPr txBox="1"/>
          <p:nvPr/>
        </p:nvSpPr>
        <p:spPr>
          <a:xfrm>
            <a:off x="453190" y="394520"/>
            <a:ext cx="7355305" cy="646331"/>
          </a:xfrm>
          <a:prstGeom prst="rect">
            <a:avLst/>
          </a:prstGeom>
          <a:noFill/>
        </p:spPr>
        <p:txBody>
          <a:bodyPr wrap="square" rtlCol="0">
            <a:spAutoFit/>
          </a:bodyPr>
          <a:lstStyle/>
          <a:p>
            <a:r>
              <a:rPr lang="en-GB" sz="3600" dirty="0" smtClean="0">
                <a:latin typeface="Century Gothic" panose="020B0502020202020204" pitchFamily="34" charset="0"/>
              </a:rPr>
              <a:t>Potential number of children…</a:t>
            </a:r>
            <a:endParaRPr lang="en-GB" sz="3600" dirty="0">
              <a:latin typeface="Century Gothic" panose="020B0502020202020204" pitchFamily="34" charset="0"/>
            </a:endParaRPr>
          </a:p>
        </p:txBody>
      </p:sp>
    </p:spTree>
    <p:extLst>
      <p:ext uri="{BB962C8B-B14F-4D97-AF65-F5344CB8AC3E}">
        <p14:creationId xmlns:p14="http://schemas.microsoft.com/office/powerpoint/2010/main" val="208761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idx="4294967295"/>
          </p:nvPr>
        </p:nvSpPr>
        <p:spPr>
          <a:xfrm>
            <a:off x="4505900" y="1751425"/>
            <a:ext cx="4311000" cy="1639900"/>
          </a:xfrm>
          <a:prstGeom prst="rect">
            <a:avLst/>
          </a:prstGeom>
        </p:spPr>
        <p:txBody>
          <a:bodyPr lIns="91425" tIns="91425" rIns="91425" bIns="91425" anchor="b" anchorCtr="0">
            <a:noAutofit/>
          </a:bodyPr>
          <a:lstStyle/>
          <a:p>
            <a:pPr lvl="0" rtl="0">
              <a:spcBef>
                <a:spcPts val="0"/>
              </a:spcBef>
              <a:buNone/>
            </a:pPr>
            <a:r>
              <a:rPr lang="en-GB" sz="2400" dirty="0">
                <a:latin typeface="Century Gothic"/>
                <a:ea typeface="Century Gothic"/>
                <a:cs typeface="Century Gothic"/>
                <a:sym typeface="Century Gothic"/>
              </a:rPr>
              <a:t>Have you ever met a family where the children were in the house when </a:t>
            </a:r>
            <a:r>
              <a:rPr lang="en-GB" sz="2400" dirty="0" smtClean="0">
                <a:latin typeface="Century Gothic"/>
                <a:ea typeface="Century Gothic"/>
                <a:cs typeface="Century Gothic"/>
                <a:sym typeface="Century Gothic"/>
              </a:rPr>
              <a:t>it was raided?</a:t>
            </a:r>
            <a:endParaRPr lang="en-GB" sz="2400" dirty="0">
              <a:latin typeface="Century Gothic"/>
              <a:ea typeface="Century Gothic"/>
              <a:cs typeface="Century Gothic"/>
              <a:sym typeface="Century Gothic"/>
            </a:endParaRPr>
          </a:p>
        </p:txBody>
      </p:sp>
      <p:pic>
        <p:nvPicPr>
          <p:cNvPr id="75" name="Shape 75" descr="arrest.png"/>
          <p:cNvPicPr preferRelativeResize="0"/>
          <p:nvPr/>
        </p:nvPicPr>
        <p:blipFill rotWithShape="1">
          <a:blip r:embed="rId3" cstate="email">
            <a:alphaModFix/>
            <a:extLst>
              <a:ext uri="{28A0092B-C50C-407E-A947-70E740481C1C}">
                <a14:useLocalDpi xmlns:a14="http://schemas.microsoft.com/office/drawing/2010/main"/>
              </a:ext>
            </a:extLst>
          </a:blip>
          <a:srcRect l="38087" t="16499" r="38434" b="30362"/>
          <a:stretch/>
        </p:blipFill>
        <p:spPr>
          <a:xfrm>
            <a:off x="18099" y="-375"/>
            <a:ext cx="4040124" cy="51435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Shape 2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79545" y="2299849"/>
            <a:ext cx="272809" cy="703550"/>
          </a:xfrm>
          <a:prstGeom prst="rect">
            <a:avLst/>
          </a:prstGeom>
          <a:noFill/>
          <a:ln>
            <a:noFill/>
          </a:ln>
        </p:spPr>
      </p:pic>
      <p:pic>
        <p:nvPicPr>
          <p:cNvPr id="212" name="Shape 2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62520" y="2299849"/>
            <a:ext cx="272809" cy="703550"/>
          </a:xfrm>
          <a:prstGeom prst="rect">
            <a:avLst/>
          </a:prstGeom>
          <a:noFill/>
          <a:ln>
            <a:noFill/>
          </a:ln>
        </p:spPr>
      </p:pic>
      <p:pic>
        <p:nvPicPr>
          <p:cNvPr id="213" name="Shape 2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45495" y="2299849"/>
            <a:ext cx="272809" cy="703550"/>
          </a:xfrm>
          <a:prstGeom prst="rect">
            <a:avLst/>
          </a:prstGeom>
          <a:noFill/>
          <a:ln>
            <a:noFill/>
          </a:ln>
        </p:spPr>
      </p:pic>
      <p:pic>
        <p:nvPicPr>
          <p:cNvPr id="214" name="Shape 2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470" y="2299849"/>
            <a:ext cx="272809" cy="703550"/>
          </a:xfrm>
          <a:prstGeom prst="rect">
            <a:avLst/>
          </a:prstGeom>
          <a:noFill/>
          <a:ln>
            <a:noFill/>
          </a:ln>
        </p:spPr>
      </p:pic>
      <p:pic>
        <p:nvPicPr>
          <p:cNvPr id="215" name="Shape 2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11445" y="2299849"/>
            <a:ext cx="272809" cy="703550"/>
          </a:xfrm>
          <a:prstGeom prst="rect">
            <a:avLst/>
          </a:prstGeom>
          <a:noFill/>
          <a:ln>
            <a:noFill/>
          </a:ln>
        </p:spPr>
      </p:pic>
      <p:pic>
        <p:nvPicPr>
          <p:cNvPr id="216" name="Shape 2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94420" y="2294087"/>
            <a:ext cx="272809" cy="703550"/>
          </a:xfrm>
          <a:prstGeom prst="rect">
            <a:avLst/>
          </a:prstGeom>
          <a:noFill/>
          <a:ln>
            <a:noFill/>
          </a:ln>
        </p:spPr>
      </p:pic>
      <p:pic>
        <p:nvPicPr>
          <p:cNvPr id="217" name="Shape 2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77395" y="2294087"/>
            <a:ext cx="272809" cy="703550"/>
          </a:xfrm>
          <a:prstGeom prst="rect">
            <a:avLst/>
          </a:prstGeom>
          <a:noFill/>
          <a:ln>
            <a:noFill/>
          </a:ln>
        </p:spPr>
      </p:pic>
      <p:pic>
        <p:nvPicPr>
          <p:cNvPr id="218" name="Shape 2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96570" y="2299849"/>
            <a:ext cx="272809" cy="703550"/>
          </a:xfrm>
          <a:prstGeom prst="rect">
            <a:avLst/>
          </a:prstGeom>
          <a:noFill/>
          <a:ln>
            <a:noFill/>
          </a:ln>
        </p:spPr>
      </p:pic>
      <p:pic>
        <p:nvPicPr>
          <p:cNvPr id="219" name="Shape 2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58445" y="3061849"/>
            <a:ext cx="272809" cy="703550"/>
          </a:xfrm>
          <a:prstGeom prst="rect">
            <a:avLst/>
          </a:prstGeom>
          <a:noFill/>
          <a:ln>
            <a:noFill/>
          </a:ln>
        </p:spPr>
      </p:pic>
      <p:pic>
        <p:nvPicPr>
          <p:cNvPr id="220" name="Shape 2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35420" y="3061849"/>
            <a:ext cx="272809" cy="703550"/>
          </a:xfrm>
          <a:prstGeom prst="rect">
            <a:avLst/>
          </a:prstGeom>
          <a:noFill/>
          <a:ln>
            <a:noFill/>
          </a:ln>
        </p:spPr>
      </p:pic>
      <p:pic>
        <p:nvPicPr>
          <p:cNvPr id="221" name="Shape 2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812395" y="3061849"/>
            <a:ext cx="272809" cy="703550"/>
          </a:xfrm>
          <a:prstGeom prst="rect">
            <a:avLst/>
          </a:prstGeom>
          <a:noFill/>
          <a:ln>
            <a:noFill/>
          </a:ln>
        </p:spPr>
      </p:pic>
      <p:pic>
        <p:nvPicPr>
          <p:cNvPr id="222" name="Shape 2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17907" y="3061849"/>
            <a:ext cx="272809" cy="703550"/>
          </a:xfrm>
          <a:prstGeom prst="rect">
            <a:avLst/>
          </a:prstGeom>
          <a:noFill/>
          <a:ln>
            <a:noFill/>
          </a:ln>
        </p:spPr>
      </p:pic>
      <p:pic>
        <p:nvPicPr>
          <p:cNvPr id="223" name="Shape 2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09157" y="3061849"/>
            <a:ext cx="272809" cy="703550"/>
          </a:xfrm>
          <a:prstGeom prst="rect">
            <a:avLst/>
          </a:prstGeom>
          <a:noFill/>
          <a:ln>
            <a:noFill/>
          </a:ln>
        </p:spPr>
      </p:pic>
      <p:pic>
        <p:nvPicPr>
          <p:cNvPr id="224" name="Shape 2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993282" y="3061849"/>
            <a:ext cx="272809" cy="703550"/>
          </a:xfrm>
          <a:prstGeom prst="rect">
            <a:avLst/>
          </a:prstGeom>
          <a:noFill/>
          <a:ln>
            <a:noFill/>
          </a:ln>
        </p:spPr>
      </p:pic>
      <p:pic>
        <p:nvPicPr>
          <p:cNvPr id="225" name="Shape 2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377395" y="3061849"/>
            <a:ext cx="272809" cy="703550"/>
          </a:xfrm>
          <a:prstGeom prst="rect">
            <a:avLst/>
          </a:prstGeom>
          <a:noFill/>
          <a:ln>
            <a:noFill/>
          </a:ln>
        </p:spPr>
      </p:pic>
      <p:pic>
        <p:nvPicPr>
          <p:cNvPr id="226" name="Shape 2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81470" y="3061849"/>
            <a:ext cx="272809" cy="703550"/>
          </a:xfrm>
          <a:prstGeom prst="rect">
            <a:avLst/>
          </a:prstGeom>
          <a:noFill/>
          <a:ln>
            <a:noFill/>
          </a:ln>
        </p:spPr>
      </p:pic>
      <p:pic>
        <p:nvPicPr>
          <p:cNvPr id="227" name="Shape 2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04495" y="3061849"/>
            <a:ext cx="272809" cy="703550"/>
          </a:xfrm>
          <a:prstGeom prst="rect">
            <a:avLst/>
          </a:prstGeom>
          <a:noFill/>
          <a:ln>
            <a:noFill/>
          </a:ln>
        </p:spPr>
      </p:pic>
      <p:pic>
        <p:nvPicPr>
          <p:cNvPr id="228" name="Shape 2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13595" y="2281449"/>
            <a:ext cx="272809" cy="703550"/>
          </a:xfrm>
          <a:prstGeom prst="rect">
            <a:avLst/>
          </a:prstGeom>
          <a:noFill/>
          <a:ln>
            <a:noFill/>
          </a:ln>
        </p:spPr>
      </p:pic>
      <p:pic>
        <p:nvPicPr>
          <p:cNvPr id="229" name="Shape 2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32470" y="2281449"/>
            <a:ext cx="272809" cy="703550"/>
          </a:xfrm>
          <a:prstGeom prst="rect">
            <a:avLst/>
          </a:prstGeom>
          <a:noFill/>
          <a:ln>
            <a:noFill/>
          </a:ln>
        </p:spPr>
      </p:pic>
      <p:pic>
        <p:nvPicPr>
          <p:cNvPr id="230" name="Shape 2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5445" y="2281449"/>
            <a:ext cx="272809" cy="703550"/>
          </a:xfrm>
          <a:prstGeom prst="rect">
            <a:avLst/>
          </a:prstGeom>
          <a:noFill/>
          <a:ln>
            <a:noFill/>
          </a:ln>
        </p:spPr>
      </p:pic>
      <p:pic>
        <p:nvPicPr>
          <p:cNvPr id="231" name="Shape 2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98420" y="2281449"/>
            <a:ext cx="272809" cy="703550"/>
          </a:xfrm>
          <a:prstGeom prst="rect">
            <a:avLst/>
          </a:prstGeom>
          <a:noFill/>
          <a:ln>
            <a:noFill/>
          </a:ln>
        </p:spPr>
      </p:pic>
      <p:pic>
        <p:nvPicPr>
          <p:cNvPr id="232" name="Shape 2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81395" y="2281449"/>
            <a:ext cx="272809" cy="703550"/>
          </a:xfrm>
          <a:prstGeom prst="rect">
            <a:avLst/>
          </a:prstGeom>
          <a:noFill/>
          <a:ln>
            <a:noFill/>
          </a:ln>
        </p:spPr>
      </p:pic>
      <p:pic>
        <p:nvPicPr>
          <p:cNvPr id="233" name="Shape 2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164370" y="2281449"/>
            <a:ext cx="272809" cy="703550"/>
          </a:xfrm>
          <a:prstGeom prst="rect">
            <a:avLst/>
          </a:prstGeom>
          <a:noFill/>
          <a:ln>
            <a:noFill/>
          </a:ln>
        </p:spPr>
      </p:pic>
      <p:pic>
        <p:nvPicPr>
          <p:cNvPr id="234" name="Shape 2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47345" y="2275687"/>
            <a:ext cx="272809" cy="703550"/>
          </a:xfrm>
          <a:prstGeom prst="rect">
            <a:avLst/>
          </a:prstGeom>
          <a:noFill/>
          <a:ln>
            <a:noFill/>
          </a:ln>
        </p:spPr>
      </p:pic>
      <p:pic>
        <p:nvPicPr>
          <p:cNvPr id="235" name="Shape 2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30320" y="2275687"/>
            <a:ext cx="272809" cy="703550"/>
          </a:xfrm>
          <a:prstGeom prst="rect">
            <a:avLst/>
          </a:prstGeom>
          <a:noFill/>
          <a:ln>
            <a:noFill/>
          </a:ln>
        </p:spPr>
      </p:pic>
      <p:sp>
        <p:nvSpPr>
          <p:cNvPr id="29" name="TextBox 28"/>
          <p:cNvSpPr txBox="1"/>
          <p:nvPr/>
        </p:nvSpPr>
        <p:spPr>
          <a:xfrm>
            <a:off x="453190" y="394520"/>
            <a:ext cx="7355305" cy="646331"/>
          </a:xfrm>
          <a:prstGeom prst="rect">
            <a:avLst/>
          </a:prstGeom>
          <a:noFill/>
        </p:spPr>
        <p:txBody>
          <a:bodyPr wrap="square" rtlCol="0">
            <a:spAutoFit/>
          </a:bodyPr>
          <a:lstStyle/>
          <a:p>
            <a:r>
              <a:rPr lang="en-GB" sz="3600" dirty="0" smtClean="0">
                <a:latin typeface="Century Gothic" panose="020B0502020202020204" pitchFamily="34" charset="0"/>
              </a:rPr>
              <a:t>Small studies…</a:t>
            </a:r>
            <a:endParaRPr lang="en-GB" sz="3600" dirty="0">
              <a:latin typeface="Century Gothic" panose="020B0502020202020204" pitchFamily="34" charset="0"/>
            </a:endParaRPr>
          </a:p>
        </p:txBody>
      </p:sp>
      <p:pic>
        <p:nvPicPr>
          <p:cNvPr id="9218" name="Picture 2" descr="Image result for Scotland’s Commissioner for Children and Young Peop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2032" y="1351397"/>
            <a:ext cx="2225634" cy="8298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ppg for childr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0311" y="1397009"/>
            <a:ext cx="2345624" cy="878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30" name="Picture 2" descr="Image result for usa fl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304" y="271506"/>
            <a:ext cx="1091852" cy="575042"/>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201"/>
          <p:cNvSpPr txBox="1">
            <a:spLocks noGrp="1"/>
          </p:cNvSpPr>
          <p:nvPr>
            <p:ph type="body" idx="2"/>
          </p:nvPr>
        </p:nvSpPr>
        <p:spPr>
          <a:xfrm>
            <a:off x="395304" y="1373691"/>
            <a:ext cx="3916200" cy="1242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4000" b="1" dirty="0" smtClean="0">
                <a:solidFill>
                  <a:srgbClr val="E1983F"/>
                </a:solidFill>
                <a:latin typeface="Century Gothic"/>
                <a:ea typeface="Century Gothic"/>
                <a:cs typeface="Century Gothic"/>
                <a:sym typeface="Century Gothic"/>
              </a:rPr>
              <a:t>1 in 5 children</a:t>
            </a:r>
            <a:endParaRPr lang="en-GB" sz="4800" dirty="0">
              <a:solidFill>
                <a:srgbClr val="E1983F"/>
              </a:solidFill>
              <a:latin typeface="Century Gothic"/>
              <a:ea typeface="Century Gothic"/>
              <a:cs typeface="Century Gothic"/>
              <a:sym typeface="Century Gothic"/>
            </a:endParaRPr>
          </a:p>
          <a:p>
            <a:pPr lvl="0">
              <a:lnSpc>
                <a:spcPct val="100000"/>
              </a:lnSpc>
              <a:spcAft>
                <a:spcPts val="0"/>
              </a:spcAft>
            </a:pPr>
            <a:r>
              <a:rPr lang="en-GB" sz="1800" dirty="0">
                <a:latin typeface="+mn-lt"/>
              </a:rPr>
              <a:t>present at the arrest of their mother</a:t>
            </a:r>
            <a:endParaRPr lang="en-GB" sz="1800" dirty="0">
              <a:solidFill>
                <a:schemeClr val="tx1"/>
              </a:solidFill>
              <a:latin typeface="+mn-lt"/>
              <a:ea typeface="Century Gothic"/>
              <a:cs typeface="Century Gothic"/>
              <a:sym typeface="Century Gothic"/>
            </a:endParaRPr>
          </a:p>
        </p:txBody>
      </p:sp>
      <p:sp>
        <p:nvSpPr>
          <p:cNvPr id="33" name="Shape 201"/>
          <p:cNvSpPr txBox="1">
            <a:spLocks noGrp="1"/>
          </p:cNvSpPr>
          <p:nvPr>
            <p:ph type="body" idx="2"/>
          </p:nvPr>
        </p:nvSpPr>
        <p:spPr>
          <a:xfrm>
            <a:off x="4844424" y="1373691"/>
            <a:ext cx="4054933" cy="1242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4000" b="1" dirty="0" smtClean="0">
                <a:solidFill>
                  <a:srgbClr val="E1983F"/>
                </a:solidFill>
                <a:latin typeface="Century Gothic"/>
                <a:ea typeface="Century Gothic"/>
                <a:cs typeface="Century Gothic"/>
                <a:sym typeface="Century Gothic"/>
              </a:rPr>
              <a:t>32% of mothers</a:t>
            </a:r>
            <a:endParaRPr lang="en-GB" sz="4800" dirty="0">
              <a:solidFill>
                <a:srgbClr val="E1983F"/>
              </a:solidFill>
              <a:latin typeface="Century Gothic"/>
              <a:ea typeface="Century Gothic"/>
              <a:cs typeface="Century Gothic"/>
              <a:sym typeface="Century Gothic"/>
            </a:endParaRPr>
          </a:p>
          <a:p>
            <a:pPr lvl="0">
              <a:lnSpc>
                <a:spcPct val="100000"/>
              </a:lnSpc>
              <a:spcAft>
                <a:spcPts val="0"/>
              </a:spcAft>
            </a:pPr>
            <a:r>
              <a:rPr lang="en-GB" sz="1800" dirty="0" smtClean="0">
                <a:latin typeface="+mn-lt"/>
              </a:rPr>
              <a:t>said their child witnessed their arrest</a:t>
            </a:r>
            <a:endParaRPr lang="en-GB" sz="1800" dirty="0">
              <a:solidFill>
                <a:schemeClr val="tx1"/>
              </a:solidFill>
              <a:latin typeface="+mn-lt"/>
              <a:ea typeface="Century Gothic"/>
              <a:cs typeface="Century Gothic"/>
              <a:sym typeface="Century Gothic"/>
            </a:endParaRPr>
          </a:p>
        </p:txBody>
      </p:sp>
      <p:sp>
        <p:nvSpPr>
          <p:cNvPr id="34" name="Shape 201"/>
          <p:cNvSpPr txBox="1">
            <a:spLocks noGrp="1"/>
          </p:cNvSpPr>
          <p:nvPr>
            <p:ph type="body" idx="2"/>
          </p:nvPr>
        </p:nvSpPr>
        <p:spPr>
          <a:xfrm>
            <a:off x="395304" y="3238250"/>
            <a:ext cx="3916200" cy="1242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4000" b="1" dirty="0" smtClean="0">
                <a:solidFill>
                  <a:srgbClr val="E1983F"/>
                </a:solidFill>
                <a:latin typeface="Century Gothic"/>
                <a:ea typeface="Century Gothic"/>
                <a:cs typeface="Century Gothic"/>
                <a:sym typeface="Century Gothic"/>
              </a:rPr>
              <a:t>67% of parents</a:t>
            </a:r>
            <a:endParaRPr lang="en-GB" sz="4800" dirty="0">
              <a:solidFill>
                <a:srgbClr val="E1983F"/>
              </a:solidFill>
              <a:latin typeface="Century Gothic"/>
              <a:ea typeface="Century Gothic"/>
              <a:cs typeface="Century Gothic"/>
              <a:sym typeface="Century Gothic"/>
            </a:endParaRPr>
          </a:p>
          <a:p>
            <a:pPr lvl="0">
              <a:lnSpc>
                <a:spcPct val="100000"/>
              </a:lnSpc>
              <a:spcAft>
                <a:spcPts val="0"/>
              </a:spcAft>
            </a:pPr>
            <a:r>
              <a:rPr lang="en-GB" sz="1800" dirty="0" smtClean="0">
                <a:latin typeface="+mn-lt"/>
              </a:rPr>
              <a:t>handcuffed in front of their children</a:t>
            </a:r>
            <a:endParaRPr lang="en-GB" sz="1800" dirty="0">
              <a:solidFill>
                <a:schemeClr val="tx1"/>
              </a:solidFill>
              <a:latin typeface="+mn-lt"/>
              <a:ea typeface="Century Gothic"/>
              <a:cs typeface="Century Gothic"/>
              <a:sym typeface="Century Gothic"/>
            </a:endParaRPr>
          </a:p>
        </p:txBody>
      </p:sp>
      <p:sp>
        <p:nvSpPr>
          <p:cNvPr id="35" name="Shape 201"/>
          <p:cNvSpPr txBox="1">
            <a:spLocks noGrp="1"/>
          </p:cNvSpPr>
          <p:nvPr>
            <p:ph type="body" idx="2"/>
          </p:nvPr>
        </p:nvSpPr>
        <p:spPr>
          <a:xfrm>
            <a:off x="4844424" y="3238250"/>
            <a:ext cx="4054933" cy="1242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GB" sz="4000" b="1" dirty="0" smtClean="0">
                <a:solidFill>
                  <a:srgbClr val="E1983F"/>
                </a:solidFill>
                <a:latin typeface="Century Gothic"/>
                <a:ea typeface="Century Gothic"/>
                <a:cs typeface="Century Gothic"/>
                <a:sym typeface="Century Gothic"/>
              </a:rPr>
              <a:t>26% of fathers</a:t>
            </a:r>
            <a:endParaRPr lang="en-GB" sz="4800" dirty="0">
              <a:solidFill>
                <a:srgbClr val="E1983F"/>
              </a:solidFill>
              <a:latin typeface="Century Gothic"/>
              <a:ea typeface="Century Gothic"/>
              <a:cs typeface="Century Gothic"/>
              <a:sym typeface="Century Gothic"/>
            </a:endParaRPr>
          </a:p>
          <a:p>
            <a:pPr lvl="0">
              <a:lnSpc>
                <a:spcPct val="100000"/>
              </a:lnSpc>
              <a:spcAft>
                <a:spcPts val="0"/>
              </a:spcAft>
            </a:pPr>
            <a:r>
              <a:rPr lang="en-GB" sz="1800" dirty="0" smtClean="0">
                <a:latin typeface="+mn-lt"/>
              </a:rPr>
              <a:t>said their child witnessed their arrest</a:t>
            </a:r>
            <a:endParaRPr lang="en-GB" sz="1800" dirty="0">
              <a:solidFill>
                <a:schemeClr val="tx1"/>
              </a:solidFill>
              <a:latin typeface="+mn-lt"/>
              <a:ea typeface="Century Gothic"/>
              <a:cs typeface="Century Gothic"/>
              <a:sym typeface="Century Gothic"/>
            </a:endParaRPr>
          </a:p>
        </p:txBody>
      </p:sp>
    </p:spTree>
    <p:extLst>
      <p:ext uri="{BB962C8B-B14F-4D97-AF65-F5344CB8AC3E}">
        <p14:creationId xmlns:p14="http://schemas.microsoft.com/office/powerpoint/2010/main" val="1059806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descr="police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8974"/>
            <a:ext cx="3946100" cy="5261449"/>
          </a:xfrm>
          <a:prstGeom prst="rect">
            <a:avLst/>
          </a:prstGeom>
          <a:noFill/>
          <a:ln>
            <a:noFill/>
          </a:ln>
        </p:spPr>
      </p:pic>
      <p:sp>
        <p:nvSpPr>
          <p:cNvPr id="242" name="Shape 242"/>
          <p:cNvSpPr txBox="1"/>
          <p:nvPr/>
        </p:nvSpPr>
        <p:spPr>
          <a:xfrm>
            <a:off x="4604650" y="2238300"/>
            <a:ext cx="4122900" cy="666900"/>
          </a:xfrm>
          <a:prstGeom prst="rect">
            <a:avLst/>
          </a:prstGeom>
          <a:noFill/>
          <a:ln>
            <a:noFill/>
          </a:ln>
        </p:spPr>
        <p:txBody>
          <a:bodyPr lIns="91425" tIns="91425" rIns="91425" bIns="91425" anchor="t" anchorCtr="0">
            <a:noAutofit/>
          </a:bodyPr>
          <a:lstStyle/>
          <a:p>
            <a:pPr lvl="0">
              <a:spcBef>
                <a:spcPts val="0"/>
              </a:spcBef>
              <a:buNone/>
            </a:pPr>
            <a:r>
              <a:rPr lang="en-GB" sz="3000" b="1">
                <a:latin typeface="Century Gothic"/>
                <a:ea typeface="Century Gothic"/>
                <a:cs typeface="Century Gothic"/>
                <a:sym typeface="Century Gothic"/>
              </a:rPr>
              <a:t>Police records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idx="4294967295"/>
          </p:nvPr>
        </p:nvSpPr>
        <p:spPr>
          <a:xfrm>
            <a:off x="849575" y="2165550"/>
            <a:ext cx="7596600" cy="812400"/>
          </a:xfrm>
          <a:prstGeom prst="rect">
            <a:avLst/>
          </a:prstGeom>
        </p:spPr>
        <p:txBody>
          <a:bodyPr lIns="91425" tIns="91425" rIns="91425" bIns="91425" anchor="b" anchorCtr="0">
            <a:noAutofit/>
          </a:bodyPr>
          <a:lstStyle/>
          <a:p>
            <a:pPr lvl="0" algn="ctr" rtl="0">
              <a:spcBef>
                <a:spcPts val="0"/>
              </a:spcBef>
              <a:buNone/>
            </a:pPr>
            <a:r>
              <a:rPr lang="en-GB" b="1" dirty="0">
                <a:solidFill>
                  <a:srgbClr val="FFFFFF"/>
                </a:solidFill>
                <a:latin typeface="Century Gothic"/>
                <a:ea typeface="Century Gothic"/>
                <a:cs typeface="Century Gothic"/>
                <a:sym typeface="Century Gothic"/>
              </a:rPr>
              <a:t>What next?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311700" y="612325"/>
            <a:ext cx="8437800" cy="3966900"/>
          </a:xfrm>
          <a:prstGeom prst="rect">
            <a:avLst/>
          </a:prstGeom>
        </p:spPr>
        <p:txBody>
          <a:bodyPr lIns="91425" tIns="91425" rIns="91425" bIns="91425" anchor="t" anchorCtr="0">
            <a:noAutofit/>
          </a:bodyPr>
          <a:lstStyle/>
          <a:p>
            <a:pPr lvl="0">
              <a:spcBef>
                <a:spcPts val="0"/>
              </a:spcBef>
              <a:buNone/>
            </a:pPr>
            <a:r>
              <a:rPr lang="en-GB" sz="2400" b="1">
                <a:solidFill>
                  <a:srgbClr val="E1983F"/>
                </a:solidFill>
                <a:latin typeface="Century Gothic"/>
                <a:ea typeface="Century Gothic"/>
                <a:cs typeface="Century Gothic"/>
                <a:sym typeface="Century Gothic"/>
              </a:rPr>
              <a:t>1. Identifying the scale </a:t>
            </a:r>
            <a:br>
              <a:rPr lang="en-GB" sz="2400" b="1">
                <a:solidFill>
                  <a:srgbClr val="E1983F"/>
                </a:solidFill>
                <a:latin typeface="Century Gothic"/>
                <a:ea typeface="Century Gothic"/>
                <a:cs typeface="Century Gothic"/>
                <a:sym typeface="Century Gothic"/>
              </a:rPr>
            </a:br>
            <a:r>
              <a:rPr lang="en-GB" sz="1800">
                <a:latin typeface="Century Gothic"/>
                <a:ea typeface="Century Gothic"/>
                <a:cs typeface="Century Gothic"/>
                <a:sym typeface="Century Gothic"/>
              </a:rPr>
              <a:t>Recommendation for: Police</a:t>
            </a:r>
          </a:p>
          <a:p>
            <a:pPr lvl="0" rtl="0">
              <a:lnSpc>
                <a:spcPct val="100000"/>
              </a:lnSpc>
              <a:spcBef>
                <a:spcPts val="0"/>
              </a:spcBef>
              <a:spcAft>
                <a:spcPts val="0"/>
              </a:spcAft>
              <a:buNone/>
            </a:pPr>
            <a:r>
              <a:rPr lang="en-GB" sz="2400" b="1">
                <a:solidFill>
                  <a:srgbClr val="E1983F"/>
                </a:solidFill>
                <a:latin typeface="Century Gothic"/>
                <a:ea typeface="Century Gothic"/>
                <a:cs typeface="Century Gothic"/>
                <a:sym typeface="Century Gothic"/>
              </a:rPr>
              <a:t>2. Research to identify what would make a difference </a:t>
            </a:r>
          </a:p>
          <a:p>
            <a:pPr lvl="0" rtl="0">
              <a:lnSpc>
                <a:spcPct val="100000"/>
              </a:lnSpc>
              <a:spcBef>
                <a:spcPts val="0"/>
              </a:spcBef>
              <a:spcAft>
                <a:spcPts val="0"/>
              </a:spcAft>
              <a:buClr>
                <a:schemeClr val="dk1"/>
              </a:buClr>
              <a:buSzPct val="61111"/>
              <a:buFont typeface="Arial"/>
              <a:buNone/>
            </a:pPr>
            <a:r>
              <a:rPr lang="en-GB" sz="1800">
                <a:latin typeface="Century Gothic"/>
                <a:ea typeface="Century Gothic"/>
                <a:cs typeface="Century Gothic"/>
                <a:sym typeface="Century Gothic"/>
              </a:rPr>
              <a:t>Recommendation for: Academics </a:t>
            </a:r>
          </a:p>
          <a:p>
            <a:pPr lvl="0" rtl="0">
              <a:lnSpc>
                <a:spcPct val="100000"/>
              </a:lnSpc>
              <a:spcBef>
                <a:spcPts val="0"/>
              </a:spcBef>
              <a:spcAft>
                <a:spcPts val="0"/>
              </a:spcAft>
              <a:buClr>
                <a:schemeClr val="dk1"/>
              </a:buClr>
              <a:buSzPct val="45833"/>
              <a:buFont typeface="Arial"/>
              <a:buNone/>
            </a:pPr>
            <a:endParaRPr sz="2400" b="1">
              <a:solidFill>
                <a:srgbClr val="E1983F"/>
              </a:solidFill>
            </a:endParaRPr>
          </a:p>
          <a:p>
            <a:pPr lvl="0" rtl="0">
              <a:lnSpc>
                <a:spcPct val="100000"/>
              </a:lnSpc>
              <a:spcBef>
                <a:spcPts val="0"/>
              </a:spcBef>
              <a:spcAft>
                <a:spcPts val="0"/>
              </a:spcAft>
              <a:buClr>
                <a:schemeClr val="dk1"/>
              </a:buClr>
              <a:buSzPct val="45833"/>
              <a:buFont typeface="Arial"/>
              <a:buNone/>
            </a:pPr>
            <a:r>
              <a:rPr lang="en-GB" sz="2400" b="1">
                <a:solidFill>
                  <a:srgbClr val="E1983F"/>
                </a:solidFill>
              </a:rPr>
              <a:t>3. Programme to support youth advocates </a:t>
            </a:r>
            <a:r>
              <a:rPr lang="en-GB" sz="1800"/>
              <a:t>Recommendation for: Charities</a:t>
            </a:r>
          </a:p>
          <a:p>
            <a:pPr lvl="0" rtl="0">
              <a:lnSpc>
                <a:spcPct val="100000"/>
              </a:lnSpc>
              <a:spcBef>
                <a:spcPts val="0"/>
              </a:spcBef>
              <a:spcAft>
                <a:spcPts val="0"/>
              </a:spcAft>
              <a:buClr>
                <a:schemeClr val="dk1"/>
              </a:buClr>
              <a:buSzPct val="61111"/>
              <a:buFont typeface="Arial"/>
              <a:buNone/>
            </a:pPr>
            <a:endParaRPr sz="1800"/>
          </a:p>
          <a:p>
            <a:pPr lvl="0" rtl="0">
              <a:lnSpc>
                <a:spcPct val="100000"/>
              </a:lnSpc>
              <a:spcBef>
                <a:spcPts val="0"/>
              </a:spcBef>
              <a:spcAft>
                <a:spcPts val="0"/>
              </a:spcAft>
              <a:buClr>
                <a:schemeClr val="dk1"/>
              </a:buClr>
              <a:buSzPct val="45833"/>
              <a:buFont typeface="Arial"/>
              <a:buNone/>
            </a:pPr>
            <a:r>
              <a:rPr lang="en-GB" sz="2400" b="1">
                <a:solidFill>
                  <a:srgbClr val="E1983F"/>
                </a:solidFill>
              </a:rPr>
              <a:t>4. Training for police </a:t>
            </a:r>
          </a:p>
          <a:p>
            <a:pPr lvl="0" rtl="0">
              <a:lnSpc>
                <a:spcPct val="100000"/>
              </a:lnSpc>
              <a:spcBef>
                <a:spcPts val="0"/>
              </a:spcBef>
              <a:spcAft>
                <a:spcPts val="0"/>
              </a:spcAft>
              <a:buClr>
                <a:schemeClr val="dk1"/>
              </a:buClr>
              <a:buSzPct val="61111"/>
              <a:buFont typeface="Arial"/>
              <a:buNone/>
            </a:pPr>
            <a:r>
              <a:rPr lang="en-GB" sz="1800"/>
              <a:t>Recommendation for: Police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1315627" y="2201779"/>
            <a:ext cx="6577089" cy="1685692"/>
          </a:xfrm>
          <a:prstGeom prst="rect">
            <a:avLst/>
          </a:prstGeom>
        </p:spPr>
        <p:txBody>
          <a:bodyPr lIns="91425" tIns="91425" rIns="91425" bIns="91425" anchor="t" anchorCtr="0">
            <a:noAutofit/>
          </a:bodyPr>
          <a:lstStyle/>
          <a:p>
            <a:pPr lvl="0" algn="ctr" rtl="0">
              <a:lnSpc>
                <a:spcPct val="100000"/>
              </a:lnSpc>
              <a:spcBef>
                <a:spcPts val="0"/>
              </a:spcBef>
              <a:spcAft>
                <a:spcPts val="0"/>
              </a:spcAft>
              <a:buClr>
                <a:schemeClr val="dk1"/>
              </a:buClr>
              <a:buSzPct val="30555"/>
              <a:buFont typeface="Arial"/>
              <a:buNone/>
            </a:pPr>
            <a:r>
              <a:rPr lang="en-GB" sz="4000" dirty="0" smtClean="0">
                <a:solidFill>
                  <a:srgbClr val="000000"/>
                </a:solidFill>
                <a:latin typeface="Century Gothic"/>
                <a:ea typeface="Century Gothic"/>
                <a:cs typeface="Century Gothic"/>
                <a:sym typeface="Century Gothic"/>
              </a:rPr>
              <a:t>“my </a:t>
            </a:r>
            <a:r>
              <a:rPr lang="en-GB" sz="4000" dirty="0">
                <a:solidFill>
                  <a:srgbClr val="000000"/>
                </a:solidFill>
                <a:latin typeface="Century Gothic"/>
                <a:ea typeface="Century Gothic"/>
                <a:cs typeface="Century Gothic"/>
                <a:sym typeface="Century Gothic"/>
              </a:rPr>
              <a:t>daughter didn’t ask for any of </a:t>
            </a:r>
            <a:r>
              <a:rPr lang="en-GB" sz="4000" dirty="0" smtClean="0">
                <a:solidFill>
                  <a:srgbClr val="000000"/>
                </a:solidFill>
                <a:latin typeface="Century Gothic"/>
                <a:ea typeface="Century Gothic"/>
                <a:cs typeface="Century Gothic"/>
                <a:sym typeface="Century Gothic"/>
              </a:rPr>
              <a:t>this” </a:t>
            </a:r>
            <a:endParaRPr lang="en-GB" sz="4000" dirty="0">
              <a:solidFill>
                <a:srgbClr val="000000"/>
              </a:solidFill>
              <a:latin typeface="Century Gothic"/>
              <a:ea typeface="Century Gothic"/>
              <a:cs typeface="Century Gothic"/>
              <a:sym typeface="Century Gothic"/>
            </a:endParaRPr>
          </a:p>
        </p:txBody>
      </p:sp>
      <p:sp>
        <p:nvSpPr>
          <p:cNvPr id="3" name="Oval Callout 2"/>
          <p:cNvSpPr/>
          <p:nvPr/>
        </p:nvSpPr>
        <p:spPr>
          <a:xfrm>
            <a:off x="598389" y="271571"/>
            <a:ext cx="2532185" cy="1014883"/>
          </a:xfrm>
          <a:prstGeom prst="wedgeEllipseCallout">
            <a:avLst>
              <a:gd name="adj1" fmla="val -45065"/>
              <a:gd name="adj2" fmla="val 73170"/>
            </a:avLst>
          </a:prstGeom>
          <a:noFill/>
          <a:ln w="57150">
            <a:solidFill>
              <a:srgbClr val="E19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425100" y="2272350"/>
            <a:ext cx="8293800" cy="598800"/>
          </a:xfrm>
          <a:prstGeom prst="rect">
            <a:avLst/>
          </a:prstGeom>
        </p:spPr>
        <p:txBody>
          <a:bodyPr lIns="91425" tIns="91425" rIns="91425" bIns="91425" anchor="ctr" anchorCtr="0">
            <a:noAutofit/>
          </a:bodyPr>
          <a:lstStyle/>
          <a:p>
            <a:pPr lvl="0">
              <a:spcBef>
                <a:spcPts val="0"/>
              </a:spcBef>
              <a:buNone/>
            </a:pPr>
            <a:r>
              <a:rPr lang="en-GB">
                <a:latin typeface="Century Gothic"/>
                <a:ea typeface="Century Gothic"/>
                <a:cs typeface="Century Gothic"/>
                <a:sym typeface="Century Gothic"/>
              </a:rPr>
              <a:t>www.cloresocialleadership.org.uk/Collateral-damage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311700" y="957125"/>
            <a:ext cx="8520600" cy="2128800"/>
          </a:xfrm>
          <a:prstGeom prst="rect">
            <a:avLst/>
          </a:prstGeom>
        </p:spPr>
        <p:txBody>
          <a:bodyPr lIns="91425" tIns="91425" rIns="91425" bIns="91425" anchor="b" anchorCtr="0">
            <a:noAutofit/>
          </a:bodyPr>
          <a:lstStyle/>
          <a:p>
            <a:pPr lvl="0" algn="ctr" rtl="0">
              <a:spcBef>
                <a:spcPts val="0"/>
              </a:spcBef>
              <a:buClr>
                <a:schemeClr val="dk1"/>
              </a:buClr>
              <a:buSzPct val="25000"/>
              <a:buFont typeface="Arial"/>
              <a:buNone/>
            </a:pPr>
            <a:r>
              <a:rPr lang="en-GB" sz="9600" b="1" dirty="0">
                <a:solidFill>
                  <a:srgbClr val="FFFFFF"/>
                </a:solidFill>
                <a:latin typeface="Century Gothic"/>
                <a:ea typeface="Century Gothic"/>
                <a:cs typeface="Century Gothic"/>
                <a:sym typeface="Century Gothic"/>
              </a:rPr>
              <a:t>80,000 </a:t>
            </a:r>
            <a:r>
              <a:rPr lang="en-GB" sz="4800" dirty="0">
                <a:solidFill>
                  <a:srgbClr val="FFFFFF"/>
                </a:solidFill>
                <a:latin typeface="Century Gothic"/>
                <a:ea typeface="Century Gothic"/>
                <a:cs typeface="Century Gothic"/>
                <a:sym typeface="Century Gothic"/>
              </a:rPr>
              <a:t>children</a:t>
            </a:r>
          </a:p>
        </p:txBody>
      </p:sp>
      <p:sp>
        <p:nvSpPr>
          <p:cNvPr id="81" name="Shape 81"/>
          <p:cNvSpPr txBox="1">
            <a:spLocks noGrp="1"/>
          </p:cNvSpPr>
          <p:nvPr>
            <p:ph type="body" idx="4294967295"/>
          </p:nvPr>
        </p:nvSpPr>
        <p:spPr>
          <a:xfrm>
            <a:off x="311700" y="2785608"/>
            <a:ext cx="8520600" cy="1071600"/>
          </a:xfrm>
          <a:prstGeom prst="rect">
            <a:avLst/>
          </a:prstGeom>
        </p:spPr>
        <p:txBody>
          <a:bodyPr lIns="91425" tIns="91425" rIns="91425" bIns="91425" anchor="t" anchorCtr="0">
            <a:noAutofit/>
          </a:bodyPr>
          <a:lstStyle/>
          <a:p>
            <a:pPr lvl="0" algn="ctr" rtl="0">
              <a:spcBef>
                <a:spcPts val="0"/>
              </a:spcBef>
              <a:buNone/>
            </a:pPr>
            <a:r>
              <a:rPr lang="en-GB" sz="1700" dirty="0">
                <a:solidFill>
                  <a:srgbClr val="FFFFFF"/>
                </a:solidFill>
                <a:latin typeface="Arial"/>
                <a:ea typeface="Arial"/>
                <a:cs typeface="Arial"/>
                <a:sym typeface="Arial"/>
              </a:rPr>
              <a:t>could be affected by the potential trauma of witnessing a home raid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480675" y="1466849"/>
            <a:ext cx="8163600" cy="2371725"/>
          </a:xfrm>
          <a:prstGeom prst="rect">
            <a:avLst/>
          </a:prstGeom>
        </p:spPr>
        <p:txBody>
          <a:bodyPr lIns="91425" tIns="91425" rIns="91425" bIns="91425" anchor="b" anchorCtr="0">
            <a:noAutofit/>
          </a:bodyPr>
          <a:lstStyle/>
          <a:p>
            <a:pPr lvl="0" rtl="0">
              <a:spcBef>
                <a:spcPts val="0"/>
              </a:spcBef>
              <a:buNone/>
            </a:pPr>
            <a:r>
              <a:rPr lang="en-GB" sz="2800" dirty="0">
                <a:solidFill>
                  <a:srgbClr val="000000"/>
                </a:solidFill>
                <a:latin typeface="Century Gothic"/>
                <a:ea typeface="Century Gothic"/>
                <a:cs typeface="Century Gothic"/>
                <a:sym typeface="Century Gothic"/>
              </a:rPr>
              <a:t>Why does it matter?</a:t>
            </a:r>
          </a:p>
          <a:p>
            <a:pPr lvl="0" rtl="0">
              <a:spcBef>
                <a:spcPts val="0"/>
              </a:spcBef>
              <a:buNone/>
            </a:pPr>
            <a:endParaRPr sz="2800" dirty="0">
              <a:solidFill>
                <a:srgbClr val="000000"/>
              </a:solidFill>
              <a:latin typeface="Century Gothic"/>
              <a:ea typeface="Century Gothic"/>
              <a:cs typeface="Century Gothic"/>
              <a:sym typeface="Century Gothic"/>
            </a:endParaRPr>
          </a:p>
          <a:p>
            <a:pPr lvl="0" rtl="0">
              <a:spcBef>
                <a:spcPts val="0"/>
              </a:spcBef>
              <a:buNone/>
            </a:pPr>
            <a:r>
              <a:rPr lang="en-GB" sz="2800" dirty="0">
                <a:solidFill>
                  <a:srgbClr val="000000"/>
                </a:solidFill>
                <a:latin typeface="Century Gothic"/>
                <a:ea typeface="Century Gothic"/>
                <a:cs typeface="Century Gothic"/>
                <a:sym typeface="Century Gothic"/>
              </a:rPr>
              <a:t>What are people already doing to prevent it?</a:t>
            </a:r>
          </a:p>
          <a:p>
            <a:pPr lvl="0" rtl="0">
              <a:spcBef>
                <a:spcPts val="0"/>
              </a:spcBef>
              <a:buNone/>
            </a:pPr>
            <a:endParaRPr sz="2800" dirty="0">
              <a:solidFill>
                <a:srgbClr val="000000"/>
              </a:solidFill>
              <a:latin typeface="Century Gothic"/>
              <a:ea typeface="Century Gothic"/>
              <a:cs typeface="Century Gothic"/>
              <a:sym typeface="Century Gothic"/>
            </a:endParaRPr>
          </a:p>
          <a:p>
            <a:pPr lvl="0" rtl="0">
              <a:spcBef>
                <a:spcPts val="0"/>
              </a:spcBef>
              <a:buNone/>
            </a:pPr>
            <a:r>
              <a:rPr lang="en-GB" sz="2800" dirty="0">
                <a:solidFill>
                  <a:srgbClr val="000000"/>
                </a:solidFill>
                <a:latin typeface="Century Gothic"/>
                <a:ea typeface="Century Gothic"/>
                <a:cs typeface="Century Gothic"/>
                <a:sym typeface="Century Gothic"/>
              </a:rPr>
              <a:t>How many children does it affect?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983F"/>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idx="4294967295"/>
          </p:nvPr>
        </p:nvSpPr>
        <p:spPr>
          <a:xfrm>
            <a:off x="786469" y="2177124"/>
            <a:ext cx="7596600" cy="743400"/>
          </a:xfrm>
          <a:prstGeom prst="rect">
            <a:avLst/>
          </a:prstGeom>
        </p:spPr>
        <p:txBody>
          <a:bodyPr lIns="91425" tIns="91425" rIns="91425" bIns="91425" anchor="b" anchorCtr="0">
            <a:noAutofit/>
          </a:bodyPr>
          <a:lstStyle/>
          <a:p>
            <a:pPr lvl="0" algn="ctr">
              <a:spcBef>
                <a:spcPts val="0"/>
              </a:spcBef>
              <a:buNone/>
            </a:pPr>
            <a:r>
              <a:rPr lang="en-GB" b="1" dirty="0">
                <a:solidFill>
                  <a:srgbClr val="FFFFFF"/>
                </a:solidFill>
                <a:latin typeface="Century Gothic"/>
                <a:ea typeface="Century Gothic"/>
                <a:cs typeface="Century Gothic"/>
                <a:sym typeface="Century Gothic"/>
              </a:rPr>
              <a:t>Why does it matter?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185300" y="4742575"/>
            <a:ext cx="5124300" cy="277200"/>
          </a:xfrm>
          <a:prstGeom prst="rect">
            <a:avLst/>
          </a:prstGeom>
          <a:noFill/>
          <a:ln>
            <a:noFill/>
          </a:ln>
        </p:spPr>
        <p:txBody>
          <a:bodyPr lIns="91425" tIns="91425" rIns="91425" bIns="91425" anchor="t" anchorCtr="0">
            <a:noAutofit/>
          </a:bodyPr>
          <a:lstStyle/>
          <a:p>
            <a:pPr lvl="0">
              <a:spcBef>
                <a:spcPts val="0"/>
              </a:spcBef>
              <a:buNone/>
            </a:pPr>
            <a:r>
              <a:rPr lang="en-GB">
                <a:solidFill>
                  <a:srgbClr val="FFFFFF"/>
                </a:solidFill>
              </a:rPr>
              <a:t>www.prisonadvice.org.uk/children-and-young-people</a:t>
            </a:r>
          </a:p>
        </p:txBody>
      </p:sp>
      <p:sp>
        <p:nvSpPr>
          <p:cNvPr id="97" name="Shape 9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98" name="Shape 98"/>
          <p:cNvPicPr preferRelativeResize="0"/>
          <p:nvPr/>
        </p:nvPicPr>
        <p:blipFill rotWithShape="1">
          <a:blip>
            <a:alphaModFix/>
          </a:blip>
          <a:srcRect l="-620" t="3755" r="619" b="3523"/>
          <a:stretch/>
        </p:blipFill>
        <p:spPr>
          <a:xfrm>
            <a:off x="-64714" y="0"/>
            <a:ext cx="9273427" cy="56421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331100" y="544850"/>
            <a:ext cx="7175019" cy="3504600"/>
          </a:xfrm>
          <a:prstGeom prst="rect">
            <a:avLst/>
          </a:prstGeom>
        </p:spPr>
        <p:txBody>
          <a:bodyPr lIns="91425" tIns="91425" rIns="91425" bIns="91425" anchor="t" anchorCtr="0">
            <a:noAutofit/>
          </a:bodyPr>
          <a:lstStyle/>
          <a:p>
            <a:pPr lvl="0" algn="l" rtl="0">
              <a:spcBef>
                <a:spcPts val="0"/>
              </a:spcBef>
              <a:buNone/>
            </a:pPr>
            <a:r>
              <a:rPr lang="en-GB" sz="2200" dirty="0">
                <a:solidFill>
                  <a:srgbClr val="000000"/>
                </a:solidFill>
                <a:latin typeface="Century Gothic"/>
                <a:ea typeface="Century Gothic"/>
                <a:cs typeface="Century Gothic"/>
                <a:sym typeface="Century Gothic"/>
              </a:rPr>
              <a:t>We want there to be more consideration for the rest of the family when an arrest takes place. </a:t>
            </a:r>
          </a:p>
          <a:p>
            <a:pPr lvl="0" algn="l" rtl="0">
              <a:spcBef>
                <a:spcPts val="0"/>
              </a:spcBef>
              <a:buNone/>
            </a:pPr>
            <a:endParaRPr sz="2200" dirty="0">
              <a:solidFill>
                <a:srgbClr val="000000"/>
              </a:solidFill>
              <a:latin typeface="Century Gothic"/>
              <a:ea typeface="Century Gothic"/>
              <a:cs typeface="Century Gothic"/>
              <a:sym typeface="Century Gothic"/>
            </a:endParaRPr>
          </a:p>
          <a:p>
            <a:pPr lvl="0" algn="l" rtl="0">
              <a:spcBef>
                <a:spcPts val="0"/>
              </a:spcBef>
              <a:buNone/>
            </a:pPr>
            <a:r>
              <a:rPr lang="en-GB" sz="2200" dirty="0">
                <a:solidFill>
                  <a:srgbClr val="000000"/>
                </a:solidFill>
                <a:latin typeface="Century Gothic"/>
                <a:ea typeface="Century Gothic"/>
                <a:cs typeface="Century Gothic"/>
                <a:sym typeface="Century Gothic"/>
              </a:rPr>
              <a:t>We don’t want our homes to be raided. </a:t>
            </a:r>
          </a:p>
          <a:p>
            <a:pPr lvl="0" algn="l" rtl="0">
              <a:spcBef>
                <a:spcPts val="0"/>
              </a:spcBef>
              <a:buNone/>
            </a:pPr>
            <a:endParaRPr sz="2200" dirty="0">
              <a:solidFill>
                <a:srgbClr val="000000"/>
              </a:solidFill>
              <a:latin typeface="Century Gothic"/>
              <a:ea typeface="Century Gothic"/>
              <a:cs typeface="Century Gothic"/>
              <a:sym typeface="Century Gothic"/>
            </a:endParaRPr>
          </a:p>
          <a:p>
            <a:pPr lvl="0" algn="l" rtl="0">
              <a:spcBef>
                <a:spcPts val="0"/>
              </a:spcBef>
              <a:buNone/>
            </a:pPr>
            <a:r>
              <a:rPr lang="en-GB" sz="2200" dirty="0">
                <a:solidFill>
                  <a:srgbClr val="000000"/>
                </a:solidFill>
                <a:latin typeface="Century Gothic"/>
                <a:ea typeface="Century Gothic"/>
                <a:cs typeface="Century Gothic"/>
                <a:sym typeface="Century Gothic"/>
              </a:rPr>
              <a:t>We don’t want force to be used in front of us. </a:t>
            </a:r>
          </a:p>
          <a:p>
            <a:pPr lvl="0" algn="l" rtl="0">
              <a:spcBef>
                <a:spcPts val="0"/>
              </a:spcBef>
              <a:buNone/>
            </a:pPr>
            <a:endParaRPr sz="2200" dirty="0">
              <a:solidFill>
                <a:srgbClr val="000000"/>
              </a:solidFill>
              <a:latin typeface="Century Gothic"/>
              <a:ea typeface="Century Gothic"/>
              <a:cs typeface="Century Gothic"/>
              <a:sym typeface="Century Gothic"/>
            </a:endParaRPr>
          </a:p>
          <a:p>
            <a:pPr lvl="0" algn="l" rtl="0">
              <a:spcBef>
                <a:spcPts val="0"/>
              </a:spcBef>
              <a:buNone/>
            </a:pPr>
            <a:r>
              <a:rPr lang="en-GB" sz="2200" dirty="0">
                <a:solidFill>
                  <a:srgbClr val="000000"/>
                </a:solidFill>
                <a:latin typeface="Century Gothic"/>
                <a:ea typeface="Century Gothic"/>
                <a:cs typeface="Century Gothic"/>
                <a:sym typeface="Century Gothic"/>
              </a:rPr>
              <a:t>We want our homes to be cleared up and fixed after a raid.</a:t>
            </a:r>
          </a:p>
        </p:txBody>
      </p:sp>
      <p:sp>
        <p:nvSpPr>
          <p:cNvPr id="104" name="Shape 104"/>
          <p:cNvSpPr txBox="1"/>
          <p:nvPr/>
        </p:nvSpPr>
        <p:spPr>
          <a:xfrm>
            <a:off x="331100" y="4388800"/>
            <a:ext cx="7030500" cy="455400"/>
          </a:xfrm>
          <a:prstGeom prst="rect">
            <a:avLst/>
          </a:prstGeom>
          <a:noFill/>
          <a:ln>
            <a:noFill/>
          </a:ln>
        </p:spPr>
        <p:txBody>
          <a:bodyPr lIns="91425" tIns="91425" rIns="91425" bIns="91425" anchor="t" anchorCtr="0">
            <a:noAutofit/>
          </a:bodyPr>
          <a:lstStyle/>
          <a:p>
            <a:pPr lvl="0" rtl="0">
              <a:spcBef>
                <a:spcPts val="0"/>
              </a:spcBef>
              <a:buNone/>
            </a:pPr>
            <a:r>
              <a:rPr lang="en-GB" sz="1800"/>
              <a:t>www.prisonadvice.org.uk/children-and-young-people</a:t>
            </a:r>
          </a:p>
        </p:txBody>
      </p:sp>
      <p:pic>
        <p:nvPicPr>
          <p:cNvPr id="105" name="Shape 1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61599" y="3626625"/>
            <a:ext cx="1306250" cy="1118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idx="4294967295"/>
          </p:nvPr>
        </p:nvSpPr>
        <p:spPr>
          <a:xfrm>
            <a:off x="4213600" y="1673500"/>
            <a:ext cx="7596600" cy="1530600"/>
          </a:xfrm>
          <a:prstGeom prst="rect">
            <a:avLst/>
          </a:prstGeom>
        </p:spPr>
        <p:txBody>
          <a:bodyPr lIns="91425" tIns="91425" rIns="91425" bIns="91425" anchor="b" anchorCtr="0">
            <a:noAutofit/>
          </a:bodyPr>
          <a:lstStyle/>
          <a:p>
            <a:pPr lvl="0" algn="l">
              <a:spcBef>
                <a:spcPts val="0"/>
              </a:spcBef>
              <a:buNone/>
            </a:pPr>
            <a:r>
              <a:rPr lang="en-GB" sz="7200" b="1">
                <a:latin typeface="Century Gothic"/>
                <a:ea typeface="Century Gothic"/>
                <a:cs typeface="Century Gothic"/>
                <a:sym typeface="Century Gothic"/>
              </a:rPr>
              <a:t>Trauma</a:t>
            </a:r>
          </a:p>
        </p:txBody>
      </p:sp>
      <p:pic>
        <p:nvPicPr>
          <p:cNvPr id="111" name="Shape 111" descr="crying.png"/>
          <p:cNvPicPr preferRelativeResize="0"/>
          <p:nvPr/>
        </p:nvPicPr>
        <p:blipFill rotWithShape="1">
          <a:blip r:embed="rId3" cstate="email">
            <a:alphaModFix/>
            <a:extLst>
              <a:ext uri="{28A0092B-C50C-407E-A947-70E740481C1C}">
                <a14:useLocalDpi xmlns:a14="http://schemas.microsoft.com/office/drawing/2010/main"/>
              </a:ext>
            </a:extLst>
          </a:blip>
          <a:srcRect l="16013" r="9813"/>
          <a:stretch/>
        </p:blipFill>
        <p:spPr>
          <a:xfrm>
            <a:off x="0" y="-163250"/>
            <a:ext cx="3207400" cy="530674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3943</Words>
  <Application>Microsoft Office PowerPoint</Application>
  <PresentationFormat>On-screen Show (16:9)</PresentationFormat>
  <Paragraphs>340</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Economica</vt:lpstr>
      <vt:lpstr>Open Sans</vt:lpstr>
      <vt:lpstr>Arial</vt:lpstr>
      <vt:lpstr>Century Gothic</vt:lpstr>
      <vt:lpstr>luxe</vt:lpstr>
      <vt:lpstr>PowerPoint Presentation</vt:lpstr>
      <vt:lpstr>PowerPoint Presentation</vt:lpstr>
      <vt:lpstr>Have you ever met a family where the children were in the house when it was raided?</vt:lpstr>
      <vt:lpstr>80,000 children</vt:lpstr>
      <vt:lpstr>Why does it matter?  What are people already doing to prevent it?  How many children does it affect?</vt:lpstr>
      <vt:lpstr>Why does it matter?</vt:lpstr>
      <vt:lpstr>PowerPoint Presentation</vt:lpstr>
      <vt:lpstr>We want there to be more consideration for the rest of the family when an arrest takes place.   We don’t want our homes to be raided.   We don’t want force to be used in front of us.   We want our homes to be cleared up and fixed after a raid.</vt:lpstr>
      <vt:lpstr>Trauma</vt:lpstr>
      <vt:lpstr>PowerPoint Presentation</vt:lpstr>
      <vt:lpstr>57%</vt:lpstr>
      <vt:lpstr>PowerPoint Presentation</vt:lpstr>
      <vt:lpstr>“I still think about it every day.”</vt:lpstr>
      <vt:lpstr>View  of the police</vt:lpstr>
      <vt:lpstr>“hostile and distrustful views of the police for years to come”</vt:lpstr>
      <vt:lpstr>“It gave me a general hate for the police.”</vt:lpstr>
      <vt:lpstr>PowerPoint Presentation</vt:lpstr>
      <vt:lpstr>“When we see a police car or van I have to pick my daughter up and cover her ears whilst she trembles in my arms.” </vt:lpstr>
      <vt:lpstr>What’s being done to prevent it?</vt:lpstr>
      <vt:lpstr>Magistrates</vt:lpstr>
      <vt:lpstr>“a matter for the police”</vt:lpstr>
      <vt:lpstr>Police</vt:lpstr>
      <vt:lpstr>PowerPoint Presentation</vt:lpstr>
      <vt:lpstr>PowerPoint Presentation</vt:lpstr>
      <vt:lpstr>PowerPoint Presentation</vt:lpstr>
      <vt:lpstr>PowerPoint Presentation</vt:lpstr>
      <vt:lpstr>How many children does it affect?</vt:lpstr>
      <vt:lpstr>PowerPoint Presentation</vt:lpstr>
      <vt:lpstr>PowerPoint Presentation</vt:lpstr>
      <vt:lpstr>PowerPoint Presentation</vt:lpstr>
      <vt:lpstr>PowerPoint Presentation</vt:lpstr>
      <vt:lpstr>PowerPoint Presentation</vt:lpstr>
      <vt:lpstr>What next?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Collateral Damage</dc:title>
  <dc:creator>Jo Tilley-Riley</dc:creator>
  <cp:lastModifiedBy>Jonathan Goodfellow</cp:lastModifiedBy>
  <cp:revision>11</cp:revision>
  <dcterms:modified xsi:type="dcterms:W3CDTF">2017-07-31T09:29:24Z</dcterms:modified>
</cp:coreProperties>
</file>